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sldIdLst>
    <p:sldId id="256" r:id="rId2"/>
    <p:sldId id="260" r:id="rId3"/>
    <p:sldId id="261" r:id="rId4"/>
    <p:sldId id="282" r:id="rId5"/>
    <p:sldId id="281" r:id="rId6"/>
    <p:sldId id="263" r:id="rId7"/>
    <p:sldId id="266" r:id="rId8"/>
    <p:sldId id="274" r:id="rId9"/>
    <p:sldId id="278" r:id="rId10"/>
    <p:sldId id="279" r:id="rId11"/>
    <p:sldId id="283" r:id="rId12"/>
    <p:sldId id="280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17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111E9F-FB54-4A96-8381-ECA2592A7490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B917BE-878A-493D-8563-AB932F2C3B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341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8173027-8BF2-4720-A0E5-C7808A534A5B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73027-8BF2-4720-A0E5-C7808A534A5B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73027-8BF2-4720-A0E5-C7808A534A5B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8173027-8BF2-4720-A0E5-C7808A534A5B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8173027-8BF2-4720-A0E5-C7808A534A5B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8173027-8BF2-4720-A0E5-C7808A534A5B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8173027-8BF2-4720-A0E5-C7808A534A5B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73027-8BF2-4720-A0E5-C7808A534A5B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8173027-8BF2-4720-A0E5-C7808A534A5B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8173027-8BF2-4720-A0E5-C7808A534A5B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8173027-8BF2-4720-A0E5-C7808A534A5B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8173027-8BF2-4720-A0E5-C7808A534A5B}" type="datetimeFigureOut">
              <a:rPr lang="en-US" smtClean="0"/>
              <a:pPr/>
              <a:t>6/5/2023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10BA7B8F-EF9F-4747-A3CB-BB225E31EF3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>
    <p:wedge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214422"/>
            <a:ext cx="8062912" cy="3006666"/>
          </a:xfrm>
        </p:spPr>
        <p:txBody>
          <a:bodyPr>
            <a:normAutofit fontScale="90000"/>
          </a:bodyPr>
          <a:lstStyle/>
          <a:p>
            <a:br>
              <a:rPr lang="sr-Latn-RS" sz="8800" b="1" dirty="0"/>
            </a:br>
            <a:br>
              <a:rPr lang="sr-Latn-RS" sz="8800" b="1" dirty="0"/>
            </a:br>
            <a:r>
              <a:rPr lang="sr-Cyrl-RS" sz="8800" b="1" dirty="0"/>
              <a:t>ДЕФИНИЦИЈЕ</a:t>
            </a:r>
            <a:br>
              <a:rPr lang="sr-Latn-RS" sz="8800" b="1" dirty="0"/>
            </a:br>
            <a:r>
              <a:rPr lang="sr-Cyrl-RS" sz="8800" b="1" dirty="0"/>
              <a:t> ОСЕЋАЊА</a:t>
            </a:r>
            <a:endParaRPr lang="en-US" sz="8800" b="1" dirty="0"/>
          </a:p>
        </p:txBody>
      </p:sp>
    </p:spTree>
  </p:cSld>
  <p:clrMapOvr>
    <a:masterClrMapping/>
  </p:clrMapOvr>
  <p:transition spd="med"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/>
              <a:t>9.Туга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sz="3600" dirty="0"/>
              <a:t>„</a:t>
            </a:r>
            <a:r>
              <a:rPr lang="en-US" sz="3600" dirty="0" err="1"/>
              <a:t>Осећање</a:t>
            </a:r>
            <a:r>
              <a:rPr lang="en-US" sz="3600" dirty="0"/>
              <a:t> </a:t>
            </a:r>
            <a:r>
              <a:rPr lang="sr-Cyrl-RS" sz="3600" dirty="0"/>
              <a:t>ка</a:t>
            </a:r>
            <a:r>
              <a:rPr lang="en-US" sz="3600" dirty="0" err="1"/>
              <a:t>да</a:t>
            </a:r>
            <a:r>
              <a:rPr lang="sr-Cyrl-RS" sz="3600" dirty="0"/>
              <a:t> имамо доживљај да</a:t>
            </a:r>
            <a:r>
              <a:rPr lang="en-US" sz="3600" dirty="0"/>
              <a:t> </a:t>
            </a:r>
            <a:r>
              <a:rPr lang="en-US" sz="3600" dirty="0" err="1"/>
              <a:t>неповратно</a:t>
            </a:r>
            <a:r>
              <a:rPr lang="en-US" sz="3600" dirty="0"/>
              <a:t> </a:t>
            </a:r>
            <a:r>
              <a:rPr lang="en-US" sz="3600" dirty="0" err="1"/>
              <a:t>губимо</a:t>
            </a:r>
            <a:r>
              <a:rPr lang="en-US" sz="3600" dirty="0"/>
              <a:t> </a:t>
            </a:r>
            <a:r>
              <a:rPr lang="en-US" sz="3600" dirty="0" err="1"/>
              <a:t>нешто</a:t>
            </a:r>
            <a:r>
              <a:rPr lang="en-US" sz="3600" dirty="0"/>
              <a:t> </a:t>
            </a:r>
            <a:r>
              <a:rPr lang="en-US" sz="3600" dirty="0" err="1"/>
              <a:t>што</a:t>
            </a:r>
            <a:r>
              <a:rPr lang="en-US" sz="3600" dirty="0"/>
              <a:t> </a:t>
            </a:r>
            <a:r>
              <a:rPr lang="en-US" sz="3600" dirty="0" err="1"/>
              <a:t>нам</a:t>
            </a:r>
            <a:r>
              <a:rPr lang="en-US" sz="3600" dirty="0"/>
              <a:t> </a:t>
            </a:r>
            <a:r>
              <a:rPr lang="en-US" sz="3600" dirty="0" err="1"/>
              <a:t>је</a:t>
            </a:r>
            <a:r>
              <a:rPr lang="en-US" sz="3600" dirty="0"/>
              <a:t> </a:t>
            </a:r>
            <a:r>
              <a:rPr lang="en-US" sz="3600" dirty="0" err="1"/>
              <a:t>вредно</a:t>
            </a:r>
            <a:r>
              <a:rPr lang="en-US" sz="3600" dirty="0"/>
              <a:t>.</a:t>
            </a:r>
            <a:r>
              <a:rPr lang="sr-Cyrl-RS" sz="3600" dirty="0"/>
              <a:t>“</a:t>
            </a:r>
            <a:r>
              <a:rPr lang="en-US" sz="3600" dirty="0"/>
              <a:t> </a:t>
            </a:r>
            <a:endParaRPr lang="sr-Latn-RS" sz="3600" dirty="0"/>
          </a:p>
          <a:p>
            <a:endParaRPr lang="sr-Latn-RS" sz="3600" dirty="0"/>
          </a:p>
          <a:p>
            <a:endParaRPr lang="sr-Latn-RS" sz="3600" dirty="0"/>
          </a:p>
          <a:p>
            <a:endParaRPr lang="sr-Latn-RS" dirty="0"/>
          </a:p>
          <a:p>
            <a:endParaRPr lang="sr-Latn-RS" dirty="0"/>
          </a:p>
          <a:p>
            <a:endParaRPr lang="en-US" dirty="0"/>
          </a:p>
        </p:txBody>
      </p:sp>
    </p:spTree>
  </p:cSld>
  <p:clrMapOvr>
    <a:masterClrMapping/>
  </p:clrMapOvr>
  <p:transition spd="med">
    <p:wedg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/>
              <a:t>10. Нада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/>
              <a:t>Осећање </a:t>
            </a:r>
            <a:r>
              <a:rPr lang="sr-Cyrl-RS" sz="3600"/>
              <a:t>које се појављује када верујемо да ће се ствари које су изван наше контроле одвијати позитивно, односно у складу са нашим жељама.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300608342"/>
      </p:ext>
    </p:extLst>
  </p:cSld>
  <p:clrMapOvr>
    <a:masterClrMapping/>
  </p:clrMapOvr>
  <p:transition spd="med">
    <p:wedg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Коришћени извори:</a:t>
            </a:r>
            <a:br>
              <a:rPr lang="sr-Cyrl-R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У раду коришћене дефиниције осећања из књиге:</a:t>
            </a:r>
          </a:p>
          <a:p>
            <a:pPr marL="64008" indent="0">
              <a:buNone/>
            </a:pPr>
            <a:r>
              <a:rPr lang="sr-Cyrl-RS" sz="3600" dirty="0"/>
              <a:t>Миливојевић Зорана</a:t>
            </a:r>
          </a:p>
          <a:p>
            <a:pPr marL="64008" indent="0">
              <a:buNone/>
            </a:pPr>
            <a:r>
              <a:rPr lang="sr-Cyrl-RS" sz="3600"/>
              <a:t> </a:t>
            </a:r>
            <a:r>
              <a:rPr lang="sr-Cyrl-RS" sz="3600" dirty="0"/>
              <a:t>„Емоције-  психотерапија и разумевање емоција</a:t>
            </a:r>
            <a:r>
              <a:rPr lang="sr-Cyrl-RS" sz="3600"/>
              <a:t>“  </a:t>
            </a:r>
          </a:p>
          <a:p>
            <a:pPr marL="64008" indent="0">
              <a:buNone/>
            </a:pPr>
            <a:r>
              <a:rPr lang="sr-Cyrl-RS" sz="3600"/>
              <a:t>Прометеј</a:t>
            </a:r>
            <a:r>
              <a:rPr lang="sr-Cyrl-RS" sz="3600" dirty="0"/>
              <a:t>, Нови </a:t>
            </a:r>
            <a:r>
              <a:rPr lang="sr-Cyrl-RS" sz="3600"/>
              <a:t>Сад 1993. </a:t>
            </a:r>
            <a:endParaRPr lang="en-US" sz="3600" dirty="0"/>
          </a:p>
          <a:p>
            <a:pPr marL="64008" indent="0">
              <a:buNone/>
            </a:pPr>
            <a:r>
              <a:rPr lang="sr-Cyrl-RS" b="1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179991"/>
      </p:ext>
    </p:extLst>
  </p:cSld>
  <p:clrMapOvr>
    <a:masterClrMapping/>
  </p:clrMapOvr>
  <p:transition spd="med"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/>
              <a:t>1. </a:t>
            </a:r>
            <a:r>
              <a:rPr lang="sr-Cyrl-RS" sz="4400" b="1" dirty="0"/>
              <a:t>Љубав</a:t>
            </a:r>
            <a:endParaRPr lang="en-US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 dirty="0"/>
          </a:p>
          <a:p>
            <a:pPr lvl="0"/>
            <a:r>
              <a:rPr lang="en-US" sz="3600" dirty="0" err="1"/>
              <a:t>Пријатно</a:t>
            </a:r>
            <a:r>
              <a:rPr lang="en-US" sz="3600" dirty="0"/>
              <a:t> </a:t>
            </a:r>
            <a:r>
              <a:rPr lang="en-US" sz="3600" dirty="0" err="1"/>
              <a:t>осећање</a:t>
            </a:r>
            <a:r>
              <a:rPr lang="en-US" sz="3600" dirty="0"/>
              <a:t> </a:t>
            </a:r>
            <a:r>
              <a:rPr lang="en-US" sz="3600" dirty="0" err="1"/>
              <a:t>које</a:t>
            </a:r>
            <a:r>
              <a:rPr lang="en-US" sz="3600" dirty="0"/>
              <a:t> </a:t>
            </a:r>
            <a:r>
              <a:rPr lang="sr-Cyrl-RS" sz="3600" dirty="0"/>
              <a:t>им</a:t>
            </a:r>
            <a:r>
              <a:rPr lang="en-US" sz="3600" dirty="0"/>
              <a:t>а</a:t>
            </a:r>
            <a:r>
              <a:rPr lang="sr-Cyrl-RS" sz="3600" dirty="0"/>
              <a:t>мо</a:t>
            </a:r>
            <a:r>
              <a:rPr lang="en-US" sz="3600" dirty="0"/>
              <a:t> </a:t>
            </a:r>
            <a:r>
              <a:rPr lang="en-US" sz="3600" dirty="0" err="1"/>
              <a:t>према</a:t>
            </a:r>
            <a:r>
              <a:rPr lang="en-US" sz="3600" dirty="0"/>
              <a:t> </a:t>
            </a:r>
            <a:r>
              <a:rPr lang="sr-Cyrl-RS" sz="3600" dirty="0"/>
              <a:t>другој</a:t>
            </a:r>
            <a:r>
              <a:rPr lang="en-US" sz="3600" dirty="0"/>
              <a:t> о</a:t>
            </a:r>
            <a:r>
              <a:rPr lang="sr-Cyrl-RS" sz="3600" dirty="0"/>
              <a:t>соби или предмету</a:t>
            </a:r>
            <a:r>
              <a:rPr lang="en-US" sz="3600" dirty="0"/>
              <a:t> </a:t>
            </a:r>
            <a:r>
              <a:rPr lang="en-US" sz="3600" dirty="0" err="1"/>
              <a:t>који</a:t>
            </a:r>
            <a:r>
              <a:rPr lang="en-US" sz="3600" dirty="0"/>
              <a:t> </a:t>
            </a:r>
            <a:r>
              <a:rPr lang="en-US" sz="3600" dirty="0" err="1"/>
              <a:t>доживљава</a:t>
            </a:r>
            <a:r>
              <a:rPr lang="sr-Cyrl-RS" sz="3600" dirty="0"/>
              <a:t>мо као</a:t>
            </a:r>
            <a:r>
              <a:rPr lang="en-US" sz="3600" dirty="0"/>
              <a:t> </a:t>
            </a:r>
            <a:r>
              <a:rPr lang="en-US" sz="3600" dirty="0" err="1"/>
              <a:t>изузетно</a:t>
            </a:r>
            <a:r>
              <a:rPr lang="en-US" sz="3600" dirty="0"/>
              <a:t> </a:t>
            </a:r>
            <a:r>
              <a:rPr lang="en-US" sz="3600" dirty="0" err="1"/>
              <a:t>вредн</a:t>
            </a:r>
            <a:r>
              <a:rPr lang="sr-Cyrl-RS" sz="3600" dirty="0"/>
              <a:t>е.</a:t>
            </a:r>
            <a:r>
              <a:rPr lang="en-US" sz="3600" dirty="0"/>
              <a:t>  </a:t>
            </a:r>
          </a:p>
          <a:p>
            <a:endParaRPr lang="en-US" sz="3600" dirty="0"/>
          </a:p>
        </p:txBody>
      </p:sp>
    </p:spTree>
  </p:cSld>
  <p:clrMapOvr>
    <a:masterClrMapping/>
  </p:clrMapOvr>
  <p:transition spd="med"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/>
              <a:t>2. Забринутост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Врста</a:t>
            </a:r>
            <a:r>
              <a:rPr lang="en-US" sz="3600" dirty="0"/>
              <a:t> </a:t>
            </a:r>
            <a:r>
              <a:rPr lang="en-US" sz="3600" dirty="0" err="1"/>
              <a:t>страха</a:t>
            </a:r>
            <a:r>
              <a:rPr lang="en-US" sz="3600" dirty="0"/>
              <a:t> </a:t>
            </a:r>
            <a:r>
              <a:rPr lang="en-US" sz="3600" dirty="0" err="1"/>
              <a:t>кој</a:t>
            </a:r>
            <a:r>
              <a:rPr lang="sr-Cyrl-RS" sz="3600" dirty="0"/>
              <a:t>и</a:t>
            </a:r>
            <a:r>
              <a:rPr lang="en-US" sz="3600" dirty="0"/>
              <a:t> </a:t>
            </a:r>
            <a:r>
              <a:rPr lang="en-US" sz="3600" dirty="0" err="1"/>
              <a:t>осећамо</a:t>
            </a:r>
            <a:r>
              <a:rPr lang="en-US" sz="3600" dirty="0"/>
              <a:t> </a:t>
            </a:r>
            <a:r>
              <a:rPr lang="en-US" sz="3600" dirty="0" err="1"/>
              <a:t>када</a:t>
            </a:r>
            <a:r>
              <a:rPr lang="sr-Cyrl-RS" sz="3600" dirty="0"/>
              <a:t> не познајемо или</a:t>
            </a:r>
            <a:r>
              <a:rPr lang="en-US" sz="3600" dirty="0"/>
              <a:t> </a:t>
            </a:r>
            <a:r>
              <a:rPr lang="en-US" sz="3600" dirty="0" err="1"/>
              <a:t>немамо</a:t>
            </a:r>
            <a:r>
              <a:rPr lang="en-US" sz="3600" dirty="0"/>
              <a:t> </a:t>
            </a:r>
            <a:r>
              <a:rPr lang="en-US" sz="3600" dirty="0" err="1"/>
              <a:t>контролу</a:t>
            </a:r>
            <a:r>
              <a:rPr lang="en-US" sz="3600" dirty="0"/>
              <a:t> </a:t>
            </a:r>
            <a:r>
              <a:rPr lang="en-US" sz="3600" dirty="0" err="1"/>
              <a:t>над</a:t>
            </a:r>
            <a:r>
              <a:rPr lang="en-US" sz="3600" dirty="0"/>
              <a:t> </a:t>
            </a:r>
            <a:r>
              <a:rPr lang="en-US" sz="3600" dirty="0" err="1"/>
              <a:t>ситуацијом</a:t>
            </a:r>
            <a:r>
              <a:rPr lang="en-US" sz="3600" dirty="0"/>
              <a:t> у </a:t>
            </a:r>
            <a:r>
              <a:rPr lang="en-US" sz="3600" dirty="0" err="1"/>
              <a:t>којој</a:t>
            </a:r>
            <a:r>
              <a:rPr lang="en-US" sz="3600" dirty="0"/>
              <a:t> </a:t>
            </a:r>
            <a:r>
              <a:rPr lang="en-US" sz="3600" dirty="0" err="1"/>
              <a:t>може</a:t>
            </a:r>
            <a:r>
              <a:rPr lang="en-US" sz="3600" dirty="0"/>
              <a:t> </a:t>
            </a:r>
            <a:r>
              <a:rPr lang="en-US" sz="3600" dirty="0" err="1"/>
              <a:t>бити</a:t>
            </a:r>
            <a:r>
              <a:rPr lang="en-US" sz="3600" dirty="0"/>
              <a:t> </a:t>
            </a:r>
            <a:r>
              <a:rPr lang="en-US" sz="3600" dirty="0" err="1"/>
              <a:t>угрожено</a:t>
            </a:r>
            <a:r>
              <a:rPr lang="en-US" sz="3600" dirty="0"/>
              <a:t> </a:t>
            </a:r>
            <a:r>
              <a:rPr lang="en-US" sz="3600" dirty="0" err="1"/>
              <a:t>нешто</a:t>
            </a:r>
            <a:r>
              <a:rPr lang="en-US" sz="3600" dirty="0"/>
              <a:t> </a:t>
            </a:r>
            <a:r>
              <a:rPr lang="sr-Cyrl-RS" sz="3600" dirty="0"/>
              <a:t>што нам је</a:t>
            </a:r>
            <a:r>
              <a:rPr lang="en-US" sz="3600" dirty="0"/>
              <a:t> </a:t>
            </a:r>
            <a:r>
              <a:rPr lang="en-US" sz="3600" dirty="0" err="1"/>
              <a:t>важно</a:t>
            </a:r>
            <a:r>
              <a:rPr lang="en-US" sz="3600" dirty="0"/>
              <a:t>.</a:t>
            </a:r>
            <a:endParaRPr lang="sr-Cyrl-RS" sz="3600" dirty="0"/>
          </a:p>
          <a:p>
            <a:endParaRPr lang="sr-Cyrl-RS" sz="3600" dirty="0"/>
          </a:p>
          <a:p>
            <a:endParaRPr lang="en-US" sz="3600" dirty="0"/>
          </a:p>
        </p:txBody>
      </p:sp>
    </p:spTree>
  </p:cSld>
  <p:clrMapOvr>
    <a:masterClrMapping/>
  </p:clrMapOvr>
  <p:transition spd="med"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/>
              <a:t>3. Љубомора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sr-Latn-RS" sz="3600" dirty="0"/>
              <a:t>„</a:t>
            </a:r>
            <a:r>
              <a:rPr lang="ru-RU" sz="3600" dirty="0"/>
              <a:t>Врста страха коју осећамо када </a:t>
            </a:r>
            <a:r>
              <a:rPr lang="sr-Cyrl-RS" sz="3600" dirty="0"/>
              <a:t>мислимо </a:t>
            </a:r>
            <a:r>
              <a:rPr lang="ru-RU" sz="3600" dirty="0"/>
              <a:t>да постоји опасност да особа коју волимо престане да нас воли и заволи неког другог.</a:t>
            </a:r>
            <a:r>
              <a:rPr lang="sr-Latn-RS" sz="3600" dirty="0"/>
              <a:t>“</a:t>
            </a:r>
            <a:r>
              <a:rPr lang="ru-RU" sz="3600" dirty="0"/>
              <a:t> </a:t>
            </a:r>
          </a:p>
          <a:p>
            <a:endParaRPr lang="ru-RU" sz="3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096641"/>
      </p:ext>
    </p:extLst>
  </p:cSld>
  <p:clrMapOvr>
    <a:masterClrMapping/>
  </p:clrMapOvr>
  <p:transition spd="med"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4. Завист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ru-RU" sz="3600" dirty="0"/>
              <a:t>"Када сматрамо да друга особа незаслужено има неку вредност на коју полажемо исто или веће право.</a:t>
            </a:r>
            <a:r>
              <a:rPr lang="sr-Latn-RS" sz="3600" dirty="0"/>
              <a:t>“</a:t>
            </a:r>
            <a:endParaRPr lang="ru-RU" sz="3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804162"/>
      </p:ext>
    </p:extLst>
  </p:cSld>
  <p:clrMapOvr>
    <a:masterClrMapping/>
  </p:clrMapOvr>
  <p:transition spd="med"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/>
              <a:t>5. Задовољство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sr-Cyrl-RS" sz="3600" dirty="0"/>
              <a:t>„</a:t>
            </a:r>
            <a:r>
              <a:rPr lang="en-US" sz="3600" dirty="0" err="1"/>
              <a:t>Осећање</a:t>
            </a:r>
            <a:r>
              <a:rPr lang="sr-Cyrl-RS" sz="3600" dirty="0"/>
              <a:t> које се јавља</a:t>
            </a:r>
            <a:r>
              <a:rPr lang="en-US" sz="3600" dirty="0"/>
              <a:t> </a:t>
            </a:r>
            <a:r>
              <a:rPr lang="en-US" sz="3600" dirty="0" err="1"/>
              <a:t>када</a:t>
            </a:r>
            <a:r>
              <a:rPr lang="en-US" sz="3600" dirty="0"/>
              <a:t> </a:t>
            </a:r>
            <a:r>
              <a:rPr lang="sr-Cyrl-RS" sz="3600" dirty="0"/>
              <a:t>оствари</a:t>
            </a:r>
            <a:r>
              <a:rPr lang="en-US" sz="3600" dirty="0" err="1"/>
              <a:t>мо</a:t>
            </a:r>
            <a:r>
              <a:rPr lang="en-US" sz="3600" dirty="0"/>
              <a:t> </a:t>
            </a:r>
            <a:r>
              <a:rPr lang="en-US" sz="3600" dirty="0" err="1"/>
              <a:t>неку</a:t>
            </a:r>
            <a:r>
              <a:rPr lang="en-US" sz="3600" dirty="0"/>
              <a:t> </a:t>
            </a:r>
            <a:r>
              <a:rPr lang="en-US" sz="3600" dirty="0" err="1"/>
              <a:t>своју</a:t>
            </a:r>
            <a:r>
              <a:rPr lang="en-US" sz="3600" dirty="0"/>
              <a:t> </a:t>
            </a:r>
            <a:r>
              <a:rPr lang="en-US" sz="3600" dirty="0" err="1"/>
              <a:t>важну</a:t>
            </a:r>
            <a:r>
              <a:rPr lang="en-US" sz="3600" dirty="0"/>
              <a:t> </a:t>
            </a:r>
            <a:r>
              <a:rPr lang="en-US" sz="3600" dirty="0" err="1"/>
              <a:t>жељу</a:t>
            </a:r>
            <a:r>
              <a:rPr lang="en-US" sz="3600" dirty="0"/>
              <a:t>.</a:t>
            </a:r>
            <a:r>
              <a:rPr lang="sr-Cyrl-RS" sz="3600" dirty="0"/>
              <a:t>“</a:t>
            </a:r>
          </a:p>
          <a:p>
            <a:endParaRPr lang="sr-Cyrl-RS" sz="3600" dirty="0"/>
          </a:p>
          <a:p>
            <a:endParaRPr lang="sr-Cyrl-RS" dirty="0"/>
          </a:p>
          <a:p>
            <a:endParaRPr lang="sr-Cyrl-RS" dirty="0"/>
          </a:p>
          <a:p>
            <a:endParaRPr lang="en-US" dirty="0"/>
          </a:p>
        </p:txBody>
      </p:sp>
    </p:spTree>
  </p:cSld>
  <p:clrMapOvr>
    <a:masterClrMapping/>
  </p:clrMapOvr>
  <p:transition spd="med"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/>
              <a:t>6. Кривица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Cyrl-RS" sz="3600" dirty="0"/>
              <a:t>„Када проценимо да смо </a:t>
            </a:r>
            <a:r>
              <a:rPr lang="en-US" sz="3600" dirty="0" err="1"/>
              <a:t>нек</a:t>
            </a:r>
            <a:r>
              <a:rPr lang="sr-Cyrl-RS" sz="3600" dirty="0"/>
              <a:t>и</a:t>
            </a:r>
            <a:r>
              <a:rPr lang="en-US" sz="3600" dirty="0"/>
              <a:t>м </a:t>
            </a:r>
            <a:r>
              <a:rPr lang="en-US" sz="3600" dirty="0" err="1"/>
              <a:t>својим</a:t>
            </a:r>
            <a:r>
              <a:rPr lang="en-US" sz="3600" dirty="0"/>
              <a:t> </a:t>
            </a:r>
            <a:r>
              <a:rPr lang="en-US" sz="3600" dirty="0" err="1"/>
              <a:t>поступком</a:t>
            </a:r>
            <a:r>
              <a:rPr lang="en-US" sz="3600" dirty="0"/>
              <a:t> </a:t>
            </a:r>
            <a:r>
              <a:rPr lang="sr-Cyrl-RS" sz="3600" dirty="0"/>
              <a:t>неоправдано </a:t>
            </a:r>
            <a:r>
              <a:rPr lang="en-US" sz="3600" dirty="0" err="1"/>
              <a:t>изазвал</a:t>
            </a:r>
            <a:r>
              <a:rPr lang="sr-Cyrl-RS" sz="3600" dirty="0"/>
              <a:t>и</a:t>
            </a:r>
            <a:r>
              <a:rPr lang="en-US" sz="3600" dirty="0"/>
              <a:t> </a:t>
            </a:r>
            <a:r>
              <a:rPr lang="en-US" sz="3600" dirty="0" err="1"/>
              <a:t>штету</a:t>
            </a:r>
            <a:r>
              <a:rPr lang="en-US" sz="3600" dirty="0"/>
              <a:t> и</a:t>
            </a:r>
            <a:r>
              <a:rPr lang="sr-Cyrl-RS" sz="3600" dirty="0"/>
              <a:t>/или</a:t>
            </a:r>
            <a:r>
              <a:rPr lang="en-US" sz="3600" dirty="0"/>
              <a:t> </a:t>
            </a:r>
            <a:r>
              <a:rPr lang="en-US" sz="3600" dirty="0" err="1"/>
              <a:t>непријатна</a:t>
            </a:r>
            <a:r>
              <a:rPr lang="en-US" sz="3600" dirty="0"/>
              <a:t> </a:t>
            </a:r>
            <a:r>
              <a:rPr lang="en-US" sz="3600" dirty="0" err="1"/>
              <a:t>осећања</a:t>
            </a:r>
            <a:r>
              <a:rPr lang="en-US" sz="3600" dirty="0"/>
              <a:t> </a:t>
            </a:r>
            <a:r>
              <a:rPr lang="en-US" sz="3600" dirty="0" err="1"/>
              <a:t>другог</a:t>
            </a:r>
            <a:r>
              <a:rPr lang="en-US" sz="3600" dirty="0"/>
              <a:t>.</a:t>
            </a:r>
            <a:r>
              <a:rPr lang="sr-Cyrl-RS" sz="3600" dirty="0"/>
              <a:t>“</a:t>
            </a:r>
            <a:r>
              <a:rPr lang="en-US" sz="3600" dirty="0"/>
              <a:t>    </a:t>
            </a:r>
            <a:endParaRPr lang="sr-Cyrl-RS" sz="3600" dirty="0"/>
          </a:p>
          <a:p>
            <a:pPr lvl="0"/>
            <a:endParaRPr lang="sr-Cyrl-RS" sz="3600" dirty="0"/>
          </a:p>
          <a:p>
            <a:pPr lvl="0"/>
            <a:endParaRPr lang="sr-Cyrl-RS" sz="3600" dirty="0"/>
          </a:p>
          <a:p>
            <a:pPr lvl="0"/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ransition spd="med"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/>
              <a:t>7. Мржња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4632" y="1882808"/>
            <a:ext cx="8229600" cy="4572000"/>
          </a:xfrm>
        </p:spPr>
        <p:txBody>
          <a:bodyPr>
            <a:normAutofit/>
          </a:bodyPr>
          <a:lstStyle/>
          <a:p>
            <a:pPr lvl="0"/>
            <a:r>
              <a:rPr lang="sr-Cyrl-RS" sz="3600" dirty="0"/>
              <a:t>Осећање које се јавља к</a:t>
            </a:r>
            <a:r>
              <a:rPr lang="en-US" sz="3600" dirty="0" err="1"/>
              <a:t>ада</a:t>
            </a:r>
            <a:r>
              <a:rPr lang="en-US" sz="3600" dirty="0"/>
              <a:t> </a:t>
            </a:r>
            <a:r>
              <a:rPr lang="en-US" sz="3600" dirty="0" err="1"/>
              <a:t>верујемо</a:t>
            </a:r>
            <a:r>
              <a:rPr lang="en-US" sz="3600" dirty="0"/>
              <a:t> </a:t>
            </a:r>
            <a:r>
              <a:rPr lang="en-US" sz="3600" dirty="0" err="1"/>
              <a:t>да</a:t>
            </a:r>
            <a:r>
              <a:rPr lang="en-US" sz="3600" dirty="0"/>
              <a:t> </a:t>
            </a:r>
            <a:r>
              <a:rPr lang="en-US" sz="3600" dirty="0" err="1"/>
              <a:t>је</a:t>
            </a:r>
            <a:r>
              <a:rPr lang="en-US" sz="3600" dirty="0"/>
              <a:t> </a:t>
            </a:r>
            <a:r>
              <a:rPr lang="en-US" sz="3600" dirty="0" err="1"/>
              <a:t>неко</a:t>
            </a:r>
            <a:r>
              <a:rPr lang="en-US" sz="3600" dirty="0"/>
              <a:t> </a:t>
            </a:r>
            <a:r>
              <a:rPr lang="en-US" sz="3600" dirty="0" err="1"/>
              <a:t>зао</a:t>
            </a:r>
            <a:r>
              <a:rPr lang="sr-Cyrl-RS" sz="3600" dirty="0"/>
              <a:t>, да</a:t>
            </a:r>
            <a:r>
              <a:rPr lang="en-US" sz="3600" dirty="0"/>
              <a:t> </a:t>
            </a:r>
            <a:r>
              <a:rPr lang="en-US" sz="3600" dirty="0" err="1"/>
              <a:t>угрожава</a:t>
            </a:r>
            <a:r>
              <a:rPr lang="en-US" sz="3600" dirty="0"/>
              <a:t> </a:t>
            </a:r>
            <a:r>
              <a:rPr lang="en-US" sz="3600" dirty="0" err="1"/>
              <a:t>неку</a:t>
            </a:r>
            <a:r>
              <a:rPr lang="en-US" sz="3600" dirty="0"/>
              <a:t> </a:t>
            </a:r>
            <a:r>
              <a:rPr lang="en-US" sz="3600" dirty="0" err="1"/>
              <a:t>нашу</a:t>
            </a:r>
            <a:r>
              <a:rPr lang="en-US" sz="3600" dirty="0"/>
              <a:t> </a:t>
            </a:r>
            <a:r>
              <a:rPr lang="en-US" sz="3600" dirty="0" err="1"/>
              <a:t>вредност</a:t>
            </a:r>
            <a:r>
              <a:rPr lang="sr-Cyrl-RS" sz="3600" dirty="0"/>
              <a:t> са намером и без одговарајућег повода.</a:t>
            </a:r>
            <a:endParaRPr lang="en-US" sz="3600" dirty="0"/>
          </a:p>
        </p:txBody>
      </p:sp>
    </p:spTree>
  </p:cSld>
  <p:clrMapOvr>
    <a:masterClrMapping/>
  </p:clrMapOvr>
  <p:transition spd="med"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/>
              <a:t>8. Страх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err="1"/>
              <a:t>Када</a:t>
            </a:r>
            <a:r>
              <a:rPr lang="en-US" sz="3600" dirty="0"/>
              <a:t> </a:t>
            </a:r>
            <a:r>
              <a:rPr lang="en-US" sz="3600" dirty="0" err="1"/>
              <a:t>се</a:t>
            </a:r>
            <a:r>
              <a:rPr lang="en-US" sz="3600" dirty="0"/>
              <a:t> </a:t>
            </a:r>
            <a:r>
              <a:rPr lang="en-US" sz="3600" dirty="0" err="1"/>
              <a:t>осећамо</a:t>
            </a:r>
            <a:r>
              <a:rPr lang="en-US" sz="3600" dirty="0"/>
              <a:t> </a:t>
            </a:r>
            <a:r>
              <a:rPr lang="en-US" sz="3600" dirty="0" err="1"/>
              <a:t>угрожено</a:t>
            </a:r>
            <a:r>
              <a:rPr lang="en-US" sz="3600" dirty="0"/>
              <a:t> и </a:t>
            </a:r>
            <a:r>
              <a:rPr lang="en-US" sz="3600" dirty="0" err="1"/>
              <a:t>немоћно</a:t>
            </a:r>
            <a:r>
              <a:rPr lang="en-US" sz="3600" dirty="0"/>
              <a:t> </a:t>
            </a:r>
            <a:r>
              <a:rPr lang="en-US" sz="3600" dirty="0" err="1"/>
              <a:t>да</a:t>
            </a:r>
            <a:r>
              <a:rPr lang="en-US" sz="3600" dirty="0"/>
              <a:t> </a:t>
            </a:r>
            <a:r>
              <a:rPr lang="en-US" sz="3600" dirty="0" err="1"/>
              <a:t>се</a:t>
            </a:r>
            <a:r>
              <a:rPr lang="en-US" sz="3600" dirty="0"/>
              <a:t> </a:t>
            </a:r>
            <a:r>
              <a:rPr lang="en-US" sz="3600" dirty="0" err="1"/>
              <a:t>супротставимо</a:t>
            </a:r>
            <a:r>
              <a:rPr lang="en-US" sz="3600" dirty="0"/>
              <a:t>, </a:t>
            </a:r>
            <a:r>
              <a:rPr lang="sr-Cyrl-RS" sz="3600" dirty="0"/>
              <a:t>али доживљавамо да постоји </a:t>
            </a:r>
            <a:r>
              <a:rPr lang="en-US" sz="3600" dirty="0" err="1"/>
              <a:t>могућност</a:t>
            </a:r>
            <a:r>
              <a:rPr lang="sr-Cyrl-RS" sz="3600" dirty="0"/>
              <a:t> склањања или</a:t>
            </a:r>
            <a:r>
              <a:rPr lang="en-US" sz="3600" dirty="0"/>
              <a:t> </a:t>
            </a:r>
            <a:r>
              <a:rPr lang="en-US" sz="3600" dirty="0" err="1"/>
              <a:t>бежања</a:t>
            </a:r>
            <a:r>
              <a:rPr lang="sr-Cyrl-RS" sz="3600" dirty="0"/>
              <a:t> из непријатне ситуације</a:t>
            </a:r>
            <a:r>
              <a:rPr lang="en-US" sz="3600" dirty="0"/>
              <a:t>.</a:t>
            </a:r>
            <a:r>
              <a:rPr lang="en-US" sz="3600" b="1" dirty="0"/>
              <a:t> </a:t>
            </a:r>
            <a:endParaRPr lang="sr-Latn-RS" sz="3600" dirty="0"/>
          </a:p>
          <a:p>
            <a:endParaRPr lang="sr-Latn-RS" sz="3600" dirty="0"/>
          </a:p>
          <a:p>
            <a:endParaRPr lang="sr-Latn-RS" dirty="0"/>
          </a:p>
          <a:p>
            <a:endParaRPr lang="en-US" dirty="0"/>
          </a:p>
        </p:txBody>
      </p:sp>
    </p:spTree>
  </p:cSld>
  <p:clrMapOvr>
    <a:masterClrMapping/>
  </p:clrMapOvr>
  <p:transition spd="med">
    <p:wedg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182</TotalTime>
  <Words>267</Words>
  <Application>Microsoft Office PowerPoint</Application>
  <PresentationFormat>On-screen Show (4:3)</PresentationFormat>
  <Paragraphs>36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Calibri</vt:lpstr>
      <vt:lpstr>Century Gothic</vt:lpstr>
      <vt:lpstr>Verdana</vt:lpstr>
      <vt:lpstr>Wingdings 2</vt:lpstr>
      <vt:lpstr>Verve</vt:lpstr>
      <vt:lpstr>  ДЕФИНИЦИЈЕ  ОСЕЋАЊА</vt:lpstr>
      <vt:lpstr>1. Љубав</vt:lpstr>
      <vt:lpstr>2. Забринутост </vt:lpstr>
      <vt:lpstr>3. Љубомора</vt:lpstr>
      <vt:lpstr>4. Завист</vt:lpstr>
      <vt:lpstr>5. Задовољство</vt:lpstr>
      <vt:lpstr>6. Кривица </vt:lpstr>
      <vt:lpstr>7. Мржња </vt:lpstr>
      <vt:lpstr>8. Страх</vt:lpstr>
      <vt:lpstr>9.Туга</vt:lpstr>
      <vt:lpstr>10. Нада</vt:lpstr>
      <vt:lpstr>Коришћени извори: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Simici</dc:creator>
  <cp:lastModifiedBy>Miljan Ralević</cp:lastModifiedBy>
  <cp:revision>45</cp:revision>
  <dcterms:created xsi:type="dcterms:W3CDTF">2014-10-07T21:55:14Z</dcterms:created>
  <dcterms:modified xsi:type="dcterms:W3CDTF">2023-06-05T05:14:19Z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b89e7d7e-bcf3-4fe2-a482-1a2a86e68405</vt:lpwstr>
  </property>
</Properties>
</file>