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5"/>
  </p:notesMasterIdLst>
  <p:sldIdLst>
    <p:sldId id="320" r:id="rId5"/>
    <p:sldId id="1981" r:id="rId6"/>
    <p:sldId id="1960" r:id="rId7"/>
    <p:sldId id="1961" r:id="rId8"/>
    <p:sldId id="1963" r:id="rId9"/>
    <p:sldId id="1964" r:id="rId10"/>
    <p:sldId id="1966" r:id="rId11"/>
    <p:sldId id="1974" r:id="rId12"/>
    <p:sldId id="1976" r:id="rId13"/>
    <p:sldId id="1972" r:id="rId14"/>
    <p:sldId id="1983" r:id="rId15"/>
    <p:sldId id="1984" r:id="rId16"/>
    <p:sldId id="1985" r:id="rId17"/>
    <p:sldId id="1986" r:id="rId18"/>
    <p:sldId id="2006" r:id="rId19"/>
    <p:sldId id="2007" r:id="rId20"/>
    <p:sldId id="2008" r:id="rId21"/>
    <p:sldId id="2009" r:id="rId22"/>
    <p:sldId id="2010" r:id="rId23"/>
    <p:sldId id="1996" r:id="rId24"/>
    <p:sldId id="1997" r:id="rId25"/>
    <p:sldId id="1998" r:id="rId26"/>
    <p:sldId id="2038" r:id="rId27"/>
    <p:sldId id="2037" r:id="rId28"/>
    <p:sldId id="2040" r:id="rId29"/>
    <p:sldId id="2003" r:id="rId30"/>
    <p:sldId id="2001" r:id="rId31"/>
    <p:sldId id="2004" r:id="rId32"/>
    <p:sldId id="1982" r:id="rId33"/>
    <p:sldId id="2011" r:id="rId34"/>
    <p:sldId id="1987" r:id="rId35"/>
    <p:sldId id="2039" r:id="rId36"/>
    <p:sldId id="2041" r:id="rId37"/>
    <p:sldId id="2042" r:id="rId38"/>
    <p:sldId id="2043" r:id="rId39"/>
    <p:sldId id="2044" r:id="rId40"/>
    <p:sldId id="2070" r:id="rId41"/>
    <p:sldId id="2071" r:id="rId42"/>
    <p:sldId id="2046" r:id="rId43"/>
    <p:sldId id="2047" r:id="rId44"/>
    <p:sldId id="2072" r:id="rId45"/>
    <p:sldId id="2048" r:id="rId46"/>
    <p:sldId id="2053" r:id="rId47"/>
    <p:sldId id="2054" r:id="rId48"/>
    <p:sldId id="2055" r:id="rId49"/>
    <p:sldId id="2058" r:id="rId50"/>
    <p:sldId id="2056" r:id="rId51"/>
    <p:sldId id="2057" r:id="rId52"/>
    <p:sldId id="2073" r:id="rId53"/>
    <p:sldId id="2060" r:id="rId54"/>
    <p:sldId id="2062" r:id="rId55"/>
    <p:sldId id="2063" r:id="rId56"/>
    <p:sldId id="2059" r:id="rId57"/>
    <p:sldId id="2065" r:id="rId58"/>
    <p:sldId id="2066" r:id="rId59"/>
    <p:sldId id="2067" r:id="rId60"/>
    <p:sldId id="2068" r:id="rId61"/>
    <p:sldId id="2069" r:id="rId62"/>
    <p:sldId id="2061" r:id="rId63"/>
    <p:sldId id="1967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0F2FE-B7EF-4D1E-849C-F3C319FE8383}" v="1" dt="2023-05-29T08:04:54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jana Colin" userId="28ebb6a8-28e0-4b80-8378-d0393e92e9e8" providerId="ADAL" clId="{7B80F2FE-B7EF-4D1E-849C-F3C319FE8383}"/>
    <pc:docChg chg="custSel delSld modSld">
      <pc:chgData name="Tatjana Colin" userId="28ebb6a8-28e0-4b80-8378-d0393e92e9e8" providerId="ADAL" clId="{7B80F2FE-B7EF-4D1E-849C-F3C319FE8383}" dt="2023-05-29T08:22:34.846" v="2180" actId="2696"/>
      <pc:docMkLst>
        <pc:docMk/>
      </pc:docMkLst>
      <pc:sldChg chg="modSp mod">
        <pc:chgData name="Tatjana Colin" userId="28ebb6a8-28e0-4b80-8378-d0393e92e9e8" providerId="ADAL" clId="{7B80F2FE-B7EF-4D1E-849C-F3C319FE8383}" dt="2023-05-29T07:35:18.002" v="11" actId="20577"/>
        <pc:sldMkLst>
          <pc:docMk/>
          <pc:sldMk cId="1253211841" sldId="1972"/>
        </pc:sldMkLst>
        <pc:spChg chg="mod">
          <ac:chgData name="Tatjana Colin" userId="28ebb6a8-28e0-4b80-8378-d0393e92e9e8" providerId="ADAL" clId="{7B80F2FE-B7EF-4D1E-849C-F3C319FE8383}" dt="2023-05-29T07:35:18.002" v="11" actId="20577"/>
          <ac:spMkLst>
            <pc:docMk/>
            <pc:sldMk cId="1253211841" sldId="1972"/>
            <ac:spMk id="4" creationId="{EA4A8479-FB32-45DE-8114-4687C24C208D}"/>
          </ac:spMkLst>
        </pc:spChg>
      </pc:sldChg>
      <pc:sldChg chg="modSp mod">
        <pc:chgData name="Tatjana Colin" userId="28ebb6a8-28e0-4b80-8378-d0393e92e9e8" providerId="ADAL" clId="{7B80F2FE-B7EF-4D1E-849C-F3C319FE8383}" dt="2023-05-29T07:35:00.739" v="7" actId="20577"/>
        <pc:sldMkLst>
          <pc:docMk/>
          <pc:sldMk cId="3872170157" sldId="1976"/>
        </pc:sldMkLst>
        <pc:spChg chg="mod">
          <ac:chgData name="Tatjana Colin" userId="28ebb6a8-28e0-4b80-8378-d0393e92e9e8" providerId="ADAL" clId="{7B80F2FE-B7EF-4D1E-849C-F3C319FE8383}" dt="2023-05-29T07:35:00.739" v="7" actId="20577"/>
          <ac:spMkLst>
            <pc:docMk/>
            <pc:sldMk cId="3872170157" sldId="1976"/>
            <ac:spMk id="2" creationId="{159CA12D-53E4-4FE3-8C79-AB2A1EC64AF7}"/>
          </ac:spMkLst>
        </pc:spChg>
      </pc:sldChg>
      <pc:sldChg chg="del">
        <pc:chgData name="Tatjana Colin" userId="28ebb6a8-28e0-4b80-8378-d0393e92e9e8" providerId="ADAL" clId="{7B80F2FE-B7EF-4D1E-849C-F3C319FE8383}" dt="2023-05-29T08:05:18.157" v="1570" actId="2696"/>
        <pc:sldMkLst>
          <pc:docMk/>
          <pc:sldMk cId="2803696839" sldId="1979"/>
        </pc:sldMkLst>
      </pc:sldChg>
      <pc:sldChg chg="modSp mod">
        <pc:chgData name="Tatjana Colin" userId="28ebb6a8-28e0-4b80-8378-d0393e92e9e8" providerId="ADAL" clId="{7B80F2FE-B7EF-4D1E-849C-F3C319FE8383}" dt="2023-05-29T07:31:06.103" v="5" actId="20577"/>
        <pc:sldMkLst>
          <pc:docMk/>
          <pc:sldMk cId="1869100601" sldId="1981"/>
        </pc:sldMkLst>
        <pc:spChg chg="mod">
          <ac:chgData name="Tatjana Colin" userId="28ebb6a8-28e0-4b80-8378-d0393e92e9e8" providerId="ADAL" clId="{7B80F2FE-B7EF-4D1E-849C-F3C319FE8383}" dt="2023-05-29T07:31:06.103" v="5" actId="20577"/>
          <ac:spMkLst>
            <pc:docMk/>
            <pc:sldMk cId="1869100601" sldId="1981"/>
            <ac:spMk id="4" creationId="{EA4A8479-FB32-45DE-8114-4687C24C208D}"/>
          </ac:spMkLst>
        </pc:spChg>
      </pc:sldChg>
      <pc:sldChg chg="modSp mod">
        <pc:chgData name="Tatjana Colin" userId="28ebb6a8-28e0-4b80-8378-d0393e92e9e8" providerId="ADAL" clId="{7B80F2FE-B7EF-4D1E-849C-F3C319FE8383}" dt="2023-05-29T07:36:51.871" v="104" actId="20577"/>
        <pc:sldMkLst>
          <pc:docMk/>
          <pc:sldMk cId="1103612362" sldId="1996"/>
        </pc:sldMkLst>
        <pc:spChg chg="mod">
          <ac:chgData name="Tatjana Colin" userId="28ebb6a8-28e0-4b80-8378-d0393e92e9e8" providerId="ADAL" clId="{7B80F2FE-B7EF-4D1E-849C-F3C319FE8383}" dt="2023-05-29T07:36:51.871" v="104" actId="20577"/>
          <ac:spMkLst>
            <pc:docMk/>
            <pc:sldMk cId="1103612362" sldId="1996"/>
            <ac:spMk id="4" creationId="{EA4A8479-FB32-45DE-8114-4687C24C208D}"/>
          </ac:spMkLst>
        </pc:spChg>
      </pc:sldChg>
      <pc:sldChg chg="modSp mod">
        <pc:chgData name="Tatjana Colin" userId="28ebb6a8-28e0-4b80-8378-d0393e92e9e8" providerId="ADAL" clId="{7B80F2FE-B7EF-4D1E-849C-F3C319FE8383}" dt="2023-05-29T07:49:58.558" v="886" actId="20577"/>
        <pc:sldMkLst>
          <pc:docMk/>
          <pc:sldMk cId="3983162125" sldId="1997"/>
        </pc:sldMkLst>
        <pc:spChg chg="mod">
          <ac:chgData name="Tatjana Colin" userId="28ebb6a8-28e0-4b80-8378-d0393e92e9e8" providerId="ADAL" clId="{7B80F2FE-B7EF-4D1E-849C-F3C319FE8383}" dt="2023-05-29T07:49:58.558" v="886" actId="20577"/>
          <ac:spMkLst>
            <pc:docMk/>
            <pc:sldMk cId="3983162125" sldId="1997"/>
            <ac:spMk id="2" creationId="{159CA12D-53E4-4FE3-8C79-AB2A1EC64AF7}"/>
          </ac:spMkLst>
        </pc:spChg>
      </pc:sldChg>
      <pc:sldChg chg="modSp mod">
        <pc:chgData name="Tatjana Colin" userId="28ebb6a8-28e0-4b80-8378-d0393e92e9e8" providerId="ADAL" clId="{7B80F2FE-B7EF-4D1E-849C-F3C319FE8383}" dt="2023-05-29T08:15:29.527" v="1926" actId="20577"/>
        <pc:sldMkLst>
          <pc:docMk/>
          <pc:sldMk cId="2559035607" sldId="1998"/>
        </pc:sldMkLst>
        <pc:spChg chg="mod">
          <ac:chgData name="Tatjana Colin" userId="28ebb6a8-28e0-4b80-8378-d0393e92e9e8" providerId="ADAL" clId="{7B80F2FE-B7EF-4D1E-849C-F3C319FE8383}" dt="2023-05-29T08:15:29.527" v="1926" actId="20577"/>
          <ac:spMkLst>
            <pc:docMk/>
            <pc:sldMk cId="2559035607" sldId="1998"/>
            <ac:spMk id="2" creationId="{159CA12D-53E4-4FE3-8C79-AB2A1EC64AF7}"/>
          </ac:spMkLst>
        </pc:spChg>
      </pc:sldChg>
      <pc:sldChg chg="del">
        <pc:chgData name="Tatjana Colin" userId="28ebb6a8-28e0-4b80-8378-d0393e92e9e8" providerId="ADAL" clId="{7B80F2FE-B7EF-4D1E-849C-F3C319FE8383}" dt="2023-05-29T08:22:34.846" v="2180" actId="2696"/>
        <pc:sldMkLst>
          <pc:docMk/>
          <pc:sldMk cId="734374090" sldId="2000"/>
        </pc:sldMkLst>
      </pc:sldChg>
      <pc:sldChg chg="del">
        <pc:chgData name="Tatjana Colin" userId="28ebb6a8-28e0-4b80-8378-d0393e92e9e8" providerId="ADAL" clId="{7B80F2FE-B7EF-4D1E-849C-F3C319FE8383}" dt="2023-05-29T08:04:44.240" v="1569" actId="2696"/>
        <pc:sldMkLst>
          <pc:docMk/>
          <pc:sldMk cId="2740358794" sldId="2003"/>
        </pc:sldMkLst>
      </pc:sldChg>
      <pc:sldChg chg="del">
        <pc:chgData name="Tatjana Colin" userId="28ebb6a8-28e0-4b80-8378-d0393e92e9e8" providerId="ADAL" clId="{7B80F2FE-B7EF-4D1E-849C-F3C319FE8383}" dt="2023-05-29T08:14:49.795" v="1920" actId="2696"/>
        <pc:sldMkLst>
          <pc:docMk/>
          <pc:sldMk cId="4076633217" sldId="2036"/>
        </pc:sldMkLst>
      </pc:sldChg>
      <pc:sldChg chg="modSp mod">
        <pc:chgData name="Tatjana Colin" userId="28ebb6a8-28e0-4b80-8378-d0393e92e9e8" providerId="ADAL" clId="{7B80F2FE-B7EF-4D1E-849C-F3C319FE8383}" dt="2023-05-29T08:21:22.605" v="2169" actId="20577"/>
        <pc:sldMkLst>
          <pc:docMk/>
          <pc:sldMk cId="765806692" sldId="2037"/>
        </pc:sldMkLst>
        <pc:spChg chg="mod">
          <ac:chgData name="Tatjana Colin" userId="28ebb6a8-28e0-4b80-8378-d0393e92e9e8" providerId="ADAL" clId="{7B80F2FE-B7EF-4D1E-849C-F3C319FE8383}" dt="2023-05-29T08:21:22.605" v="2169" actId="20577"/>
          <ac:spMkLst>
            <pc:docMk/>
            <pc:sldMk cId="765806692" sldId="2037"/>
            <ac:spMk id="2" creationId="{159CA12D-53E4-4FE3-8C79-AB2A1EC64AF7}"/>
          </ac:spMkLst>
        </pc:spChg>
      </pc:sldChg>
      <pc:sldChg chg="modSp mod">
        <pc:chgData name="Tatjana Colin" userId="28ebb6a8-28e0-4b80-8378-d0393e92e9e8" providerId="ADAL" clId="{7B80F2FE-B7EF-4D1E-849C-F3C319FE8383}" dt="2023-05-29T08:17:01.500" v="1953" actId="20577"/>
        <pc:sldMkLst>
          <pc:docMk/>
          <pc:sldMk cId="589996872" sldId="2038"/>
        </pc:sldMkLst>
        <pc:spChg chg="mod">
          <ac:chgData name="Tatjana Colin" userId="28ebb6a8-28e0-4b80-8378-d0393e92e9e8" providerId="ADAL" clId="{7B80F2FE-B7EF-4D1E-849C-F3C319FE8383}" dt="2023-05-29T08:17:01.500" v="1953" actId="20577"/>
          <ac:spMkLst>
            <pc:docMk/>
            <pc:sldMk cId="589996872" sldId="2038"/>
            <ac:spMk id="2" creationId="{159CA12D-53E4-4FE3-8C79-AB2A1EC64AF7}"/>
          </ac:spMkLst>
        </pc:spChg>
      </pc:sldChg>
      <pc:sldChg chg="modSp mod">
        <pc:chgData name="Tatjana Colin" userId="28ebb6a8-28e0-4b80-8378-d0393e92e9e8" providerId="ADAL" clId="{7B80F2FE-B7EF-4D1E-849C-F3C319FE8383}" dt="2023-05-29T08:22:00.163" v="2179" actId="14100"/>
        <pc:sldMkLst>
          <pc:docMk/>
          <pc:sldMk cId="1196864609" sldId="2040"/>
        </pc:sldMkLst>
        <pc:spChg chg="mod">
          <ac:chgData name="Tatjana Colin" userId="28ebb6a8-28e0-4b80-8378-d0393e92e9e8" providerId="ADAL" clId="{7B80F2FE-B7EF-4D1E-849C-F3C319FE8383}" dt="2023-05-29T08:22:00.163" v="2179" actId="14100"/>
          <ac:spMkLst>
            <pc:docMk/>
            <pc:sldMk cId="1196864609" sldId="2040"/>
            <ac:spMk id="2" creationId="{159CA12D-53E4-4FE3-8C79-AB2A1EC64AF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81EBB-9D05-4F94-87F8-9DC9D0ACD0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4588CB-76F3-4FD6-9FB8-08C0C2C80416}">
      <dgm:prSet/>
      <dgm:spPr>
        <a:xfrm>
          <a:off x="0" y="191379"/>
          <a:ext cx="10018712" cy="636480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које се ситуације у образовно-васпитним установама сматрају кризним и на који начин оне утичу како на функционисање установа, на ментално здравље свих у установи (деца/ученици, запослени, родитељи);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8291DCE-BE31-4D2C-8BC1-2DA739889163}" type="parTrans" cxnId="{F5C8290E-209F-49AA-84EB-B9268197B50C}">
      <dgm:prSet/>
      <dgm:spPr/>
      <dgm:t>
        <a:bodyPr/>
        <a:lstStyle/>
        <a:p>
          <a:endParaRPr lang="en-US"/>
        </a:p>
      </dgm:t>
    </dgm:pt>
    <dgm:pt modelId="{9E776E24-06E3-414F-8AC6-3B14B4C38570}" type="sibTrans" cxnId="{F5C8290E-209F-49AA-84EB-B9268197B50C}">
      <dgm:prSet/>
      <dgm:spPr/>
      <dgm:t>
        <a:bodyPr/>
        <a:lstStyle/>
        <a:p>
          <a:endParaRPr lang="en-US"/>
        </a:p>
      </dgm:t>
    </dgm:pt>
    <dgm:pt modelId="{06B62E56-F1B7-40C7-B079-EF9A88E79497}">
      <dgm:prSet/>
      <dgm:spPr>
        <a:xfrm>
          <a:off x="0" y="873939"/>
          <a:ext cx="10018712" cy="636480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опис психолошких реакција одраслих, деце и младих, на кризне ситуације;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9CC8FF-2336-4C26-B796-F09283598124}" type="parTrans" cxnId="{1DE826BE-42D4-43DE-9A90-03271CEAC308}">
      <dgm:prSet/>
      <dgm:spPr/>
      <dgm:t>
        <a:bodyPr/>
        <a:lstStyle/>
        <a:p>
          <a:endParaRPr lang="en-US"/>
        </a:p>
      </dgm:t>
    </dgm:pt>
    <dgm:pt modelId="{52E08F69-9E73-476D-89A9-FD6DA5BB102F}" type="sibTrans" cxnId="{1DE826BE-42D4-43DE-9A90-03271CEAC308}">
      <dgm:prSet/>
      <dgm:spPr/>
      <dgm:t>
        <a:bodyPr/>
        <a:lstStyle/>
        <a:p>
          <a:endParaRPr lang="en-US"/>
        </a:p>
      </dgm:t>
    </dgm:pt>
    <dgm:pt modelId="{2DCC94B7-89AD-4510-9B8C-3F1C4B399567}">
      <dgm:prSet/>
      <dgm:spPr>
        <a:xfrm>
          <a:off x="0" y="1556499"/>
          <a:ext cx="10018712" cy="636480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препоруке за запослене у циљу пружања подршке/помоћи деци и младима који су доживели кризу;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E0354D-C319-4CE9-AD8E-F452D135077D}" type="parTrans" cxnId="{DBA61BD4-41C4-4AFA-B3E0-CE7E97D314AD}">
      <dgm:prSet/>
      <dgm:spPr/>
      <dgm:t>
        <a:bodyPr/>
        <a:lstStyle/>
        <a:p>
          <a:endParaRPr lang="en-US"/>
        </a:p>
      </dgm:t>
    </dgm:pt>
    <dgm:pt modelId="{58751BEF-5DA4-46DD-932A-421F588C94D8}" type="sibTrans" cxnId="{DBA61BD4-41C4-4AFA-B3E0-CE7E97D314AD}">
      <dgm:prSet/>
      <dgm:spPr/>
      <dgm:t>
        <a:bodyPr/>
        <a:lstStyle/>
        <a:p>
          <a:endParaRPr lang="en-US"/>
        </a:p>
      </dgm:t>
    </dgm:pt>
    <dgm:pt modelId="{B56D9FB7-764B-4183-8AFE-3154D4D75E8C}">
      <dgm:prSet/>
      <dgm:spPr>
        <a:xfrm>
          <a:off x="0" y="2239059"/>
          <a:ext cx="10018712" cy="636480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препоруке </a:t>
          </a: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које запослени могу да дају родитељима/старатељима, чија деца имају тешкоће због кризне ситуације у којој су се нашла, било као жртвe или као сведоци;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0D885DA-80BB-4D43-B1B2-2343D4B29BCE}" type="parTrans" cxnId="{2D459095-1D13-48FD-8BC2-2F87EA3D1C5A}">
      <dgm:prSet/>
      <dgm:spPr/>
      <dgm:t>
        <a:bodyPr/>
        <a:lstStyle/>
        <a:p>
          <a:endParaRPr lang="en-US"/>
        </a:p>
      </dgm:t>
    </dgm:pt>
    <dgm:pt modelId="{E62256FF-BA23-41F6-9914-448BEEE9AC2D}" type="sibTrans" cxnId="{2D459095-1D13-48FD-8BC2-2F87EA3D1C5A}">
      <dgm:prSet/>
      <dgm:spPr/>
      <dgm:t>
        <a:bodyPr/>
        <a:lstStyle/>
        <a:p>
          <a:endParaRPr lang="en-US"/>
        </a:p>
      </dgm:t>
    </dgm:pt>
    <dgm:pt modelId="{945A3EC7-E44D-4B1C-A8EC-8C479E24DF09}">
      <dgm:prSet/>
      <dgm:spPr>
        <a:xfrm>
          <a:off x="0" y="2921619"/>
          <a:ext cx="10018712" cy="636480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конкретна упутства </a:t>
          </a: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како организовати живот и рад у образовно-васпитним установама након кризног догађаја; 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6CB0F7D-6AC1-4997-ADF1-7EB6A74A1F4B}" type="parTrans" cxnId="{7F3BA142-BC03-4904-B91C-41902BE41B24}">
      <dgm:prSet/>
      <dgm:spPr/>
      <dgm:t>
        <a:bodyPr/>
        <a:lstStyle/>
        <a:p>
          <a:endParaRPr lang="en-US"/>
        </a:p>
      </dgm:t>
    </dgm:pt>
    <dgm:pt modelId="{48DEB618-D182-42D4-8D60-4BAFD8113AF0}" type="sibTrans" cxnId="{7F3BA142-BC03-4904-B91C-41902BE41B24}">
      <dgm:prSet/>
      <dgm:spPr/>
      <dgm:t>
        <a:bodyPr/>
        <a:lstStyle/>
        <a:p>
          <a:endParaRPr lang="en-US"/>
        </a:p>
      </dgm:t>
    </dgm:pt>
    <dgm:pt modelId="{34CB4AC6-4697-4EAE-962C-0906C3FD6DD1}">
      <dgm:prSet/>
      <dgm:spPr>
        <a:xfrm>
          <a:off x="0" y="3604179"/>
          <a:ext cx="10018712" cy="636480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препоруке како комуницирати са ученицима, запосленима, родитељима и </a:t>
          </a:r>
          <a:r>
            <a:rPr lang="ru-RU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медијима</a:t>
          </a: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у кризним ситуацијама.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171AE81-0F88-4B1D-92D8-6C1DF860A73D}" type="parTrans" cxnId="{BEB2FF07-A27A-4F33-BCC3-66AD60D92CDE}">
      <dgm:prSet/>
      <dgm:spPr/>
      <dgm:t>
        <a:bodyPr/>
        <a:lstStyle/>
        <a:p>
          <a:endParaRPr lang="en-US"/>
        </a:p>
      </dgm:t>
    </dgm:pt>
    <dgm:pt modelId="{94EB035C-AB3B-4354-836D-02F51A3D9B58}" type="sibTrans" cxnId="{BEB2FF07-A27A-4F33-BCC3-66AD60D92CDE}">
      <dgm:prSet/>
      <dgm:spPr/>
      <dgm:t>
        <a:bodyPr/>
        <a:lstStyle/>
        <a:p>
          <a:endParaRPr lang="en-US"/>
        </a:p>
      </dgm:t>
    </dgm:pt>
    <dgm:pt modelId="{A5D55CA3-463E-4589-90C2-DEBADB831EB9}" type="pres">
      <dgm:prSet presAssocID="{8A881EBB-9D05-4F94-87F8-9DC9D0ACD0AE}" presName="linear" presStyleCnt="0">
        <dgm:presLayoutVars>
          <dgm:animLvl val="lvl"/>
          <dgm:resizeHandles val="exact"/>
        </dgm:presLayoutVars>
      </dgm:prSet>
      <dgm:spPr/>
    </dgm:pt>
    <dgm:pt modelId="{E19A5E3F-3836-4BB2-841C-8AC085555CB9}" type="pres">
      <dgm:prSet presAssocID="{F14588CB-76F3-4FD6-9FB8-08C0C2C80416}" presName="parentText" presStyleLbl="node1" presStyleIdx="0" presStyleCnt="6" custLinFactNeighborX="-563" custLinFactNeighborY="11641">
        <dgm:presLayoutVars>
          <dgm:chMax val="0"/>
          <dgm:bulletEnabled val="1"/>
        </dgm:presLayoutVars>
      </dgm:prSet>
      <dgm:spPr/>
    </dgm:pt>
    <dgm:pt modelId="{2AF42DA1-876A-46DB-A529-C9DAB4E3D077}" type="pres">
      <dgm:prSet presAssocID="{9E776E24-06E3-414F-8AC6-3B14B4C38570}" presName="spacer" presStyleCnt="0"/>
      <dgm:spPr/>
    </dgm:pt>
    <dgm:pt modelId="{91A83FD9-22DA-4385-AC2F-A0B0D6D14D38}" type="pres">
      <dgm:prSet presAssocID="{06B62E56-F1B7-40C7-B079-EF9A88E7949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4D137DB-7A70-4611-9A6E-8E186B234BC3}" type="pres">
      <dgm:prSet presAssocID="{52E08F69-9E73-476D-89A9-FD6DA5BB102F}" presName="spacer" presStyleCnt="0"/>
      <dgm:spPr/>
    </dgm:pt>
    <dgm:pt modelId="{DA550798-7763-4CA2-860A-0898E5BCE94F}" type="pres">
      <dgm:prSet presAssocID="{2DCC94B7-89AD-4510-9B8C-3F1C4B39956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53AC9AC-E2CF-4C0C-A321-BDE982CDA0FF}" type="pres">
      <dgm:prSet presAssocID="{58751BEF-5DA4-46DD-932A-421F588C94D8}" presName="spacer" presStyleCnt="0"/>
      <dgm:spPr/>
    </dgm:pt>
    <dgm:pt modelId="{AF1F2B16-E042-492C-856E-6A4586AE3EB6}" type="pres">
      <dgm:prSet presAssocID="{B56D9FB7-764B-4183-8AFE-3154D4D75E8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9B13B61-15A0-4A0E-B9D1-C226652E1A4C}" type="pres">
      <dgm:prSet presAssocID="{E62256FF-BA23-41F6-9914-448BEEE9AC2D}" presName="spacer" presStyleCnt="0"/>
      <dgm:spPr/>
    </dgm:pt>
    <dgm:pt modelId="{783BD592-06DE-459C-B230-2EA8DEE37315}" type="pres">
      <dgm:prSet presAssocID="{945A3EC7-E44D-4B1C-A8EC-8C479E24DF09}" presName="parentText" presStyleLbl="node1" presStyleIdx="4" presStyleCnt="6" custLinFactNeighborX="-93">
        <dgm:presLayoutVars>
          <dgm:chMax val="0"/>
          <dgm:bulletEnabled val="1"/>
        </dgm:presLayoutVars>
      </dgm:prSet>
      <dgm:spPr/>
    </dgm:pt>
    <dgm:pt modelId="{3D752864-C9CE-46EF-994A-0D986E661E82}" type="pres">
      <dgm:prSet presAssocID="{48DEB618-D182-42D4-8D60-4BAFD8113AF0}" presName="spacer" presStyleCnt="0"/>
      <dgm:spPr/>
    </dgm:pt>
    <dgm:pt modelId="{29497EB7-A5FF-4FDE-8FC9-575A3294F0EE}" type="pres">
      <dgm:prSet presAssocID="{34CB4AC6-4697-4EAE-962C-0906C3FD6DD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EB2FF07-A27A-4F33-BCC3-66AD60D92CDE}" srcId="{8A881EBB-9D05-4F94-87F8-9DC9D0ACD0AE}" destId="{34CB4AC6-4697-4EAE-962C-0906C3FD6DD1}" srcOrd="5" destOrd="0" parTransId="{5171AE81-0F88-4B1D-92D8-6C1DF860A73D}" sibTransId="{94EB035C-AB3B-4354-836D-02F51A3D9B58}"/>
    <dgm:cxn modelId="{F5C8290E-209F-49AA-84EB-B9268197B50C}" srcId="{8A881EBB-9D05-4F94-87F8-9DC9D0ACD0AE}" destId="{F14588CB-76F3-4FD6-9FB8-08C0C2C80416}" srcOrd="0" destOrd="0" parTransId="{48291DCE-BE31-4D2C-8BC1-2DA739889163}" sibTransId="{9E776E24-06E3-414F-8AC6-3B14B4C38570}"/>
    <dgm:cxn modelId="{301A8612-F457-4FC8-8D5D-7B4076AA7B33}" type="presOf" srcId="{B56D9FB7-764B-4183-8AFE-3154D4D75E8C}" destId="{AF1F2B16-E042-492C-856E-6A4586AE3EB6}" srcOrd="0" destOrd="0" presId="urn:microsoft.com/office/officeart/2005/8/layout/vList2"/>
    <dgm:cxn modelId="{7F3BA142-BC03-4904-B91C-41902BE41B24}" srcId="{8A881EBB-9D05-4F94-87F8-9DC9D0ACD0AE}" destId="{945A3EC7-E44D-4B1C-A8EC-8C479E24DF09}" srcOrd="4" destOrd="0" parTransId="{F6CB0F7D-6AC1-4997-ADF1-7EB6A74A1F4B}" sibTransId="{48DEB618-D182-42D4-8D60-4BAFD8113AF0}"/>
    <dgm:cxn modelId="{3B4E1657-29C8-42C5-84D6-0B09D99A279E}" type="presOf" srcId="{F14588CB-76F3-4FD6-9FB8-08C0C2C80416}" destId="{E19A5E3F-3836-4BB2-841C-8AC085555CB9}" srcOrd="0" destOrd="0" presId="urn:microsoft.com/office/officeart/2005/8/layout/vList2"/>
    <dgm:cxn modelId="{69794E7E-A624-40AF-AC79-AF457F1A6429}" type="presOf" srcId="{2DCC94B7-89AD-4510-9B8C-3F1C4B399567}" destId="{DA550798-7763-4CA2-860A-0898E5BCE94F}" srcOrd="0" destOrd="0" presId="urn:microsoft.com/office/officeart/2005/8/layout/vList2"/>
    <dgm:cxn modelId="{2D459095-1D13-48FD-8BC2-2F87EA3D1C5A}" srcId="{8A881EBB-9D05-4F94-87F8-9DC9D0ACD0AE}" destId="{B56D9FB7-764B-4183-8AFE-3154D4D75E8C}" srcOrd="3" destOrd="0" parTransId="{E0D885DA-80BB-4D43-B1B2-2343D4B29BCE}" sibTransId="{E62256FF-BA23-41F6-9914-448BEEE9AC2D}"/>
    <dgm:cxn modelId="{3F9B55A7-5B42-4025-B45E-427944FFD8FC}" type="presOf" srcId="{34CB4AC6-4697-4EAE-962C-0906C3FD6DD1}" destId="{29497EB7-A5FF-4FDE-8FC9-575A3294F0EE}" srcOrd="0" destOrd="0" presId="urn:microsoft.com/office/officeart/2005/8/layout/vList2"/>
    <dgm:cxn modelId="{D4A0B5AB-E71B-4447-8367-C1294F7C040D}" type="presOf" srcId="{06B62E56-F1B7-40C7-B079-EF9A88E79497}" destId="{91A83FD9-22DA-4385-AC2F-A0B0D6D14D38}" srcOrd="0" destOrd="0" presId="urn:microsoft.com/office/officeart/2005/8/layout/vList2"/>
    <dgm:cxn modelId="{1DE826BE-42D4-43DE-9A90-03271CEAC308}" srcId="{8A881EBB-9D05-4F94-87F8-9DC9D0ACD0AE}" destId="{06B62E56-F1B7-40C7-B079-EF9A88E79497}" srcOrd="1" destOrd="0" parTransId="{A19CC8FF-2336-4C26-B796-F09283598124}" sibTransId="{52E08F69-9E73-476D-89A9-FD6DA5BB102F}"/>
    <dgm:cxn modelId="{DBA61BD4-41C4-4AFA-B3E0-CE7E97D314AD}" srcId="{8A881EBB-9D05-4F94-87F8-9DC9D0ACD0AE}" destId="{2DCC94B7-89AD-4510-9B8C-3F1C4B399567}" srcOrd="2" destOrd="0" parTransId="{19E0354D-C319-4CE9-AD8E-F452D135077D}" sibTransId="{58751BEF-5DA4-46DD-932A-421F588C94D8}"/>
    <dgm:cxn modelId="{C298A4E6-9187-434F-80CA-38B99B1EA7C1}" type="presOf" srcId="{8A881EBB-9D05-4F94-87F8-9DC9D0ACD0AE}" destId="{A5D55CA3-463E-4589-90C2-DEBADB831EB9}" srcOrd="0" destOrd="0" presId="urn:microsoft.com/office/officeart/2005/8/layout/vList2"/>
    <dgm:cxn modelId="{58BD72E7-7347-405F-BE02-3CEFD59EFFCA}" type="presOf" srcId="{945A3EC7-E44D-4B1C-A8EC-8C479E24DF09}" destId="{783BD592-06DE-459C-B230-2EA8DEE37315}" srcOrd="0" destOrd="0" presId="urn:microsoft.com/office/officeart/2005/8/layout/vList2"/>
    <dgm:cxn modelId="{D96D9A40-AE9B-4204-8D60-D0A6A986B104}" type="presParOf" srcId="{A5D55CA3-463E-4589-90C2-DEBADB831EB9}" destId="{E19A5E3F-3836-4BB2-841C-8AC085555CB9}" srcOrd="0" destOrd="0" presId="urn:microsoft.com/office/officeart/2005/8/layout/vList2"/>
    <dgm:cxn modelId="{FDA2F579-34BF-45E3-8F4E-A1EC109005D5}" type="presParOf" srcId="{A5D55CA3-463E-4589-90C2-DEBADB831EB9}" destId="{2AF42DA1-876A-46DB-A529-C9DAB4E3D077}" srcOrd="1" destOrd="0" presId="urn:microsoft.com/office/officeart/2005/8/layout/vList2"/>
    <dgm:cxn modelId="{49C8EDF3-4939-46B4-9E6A-56318CD1633C}" type="presParOf" srcId="{A5D55CA3-463E-4589-90C2-DEBADB831EB9}" destId="{91A83FD9-22DA-4385-AC2F-A0B0D6D14D38}" srcOrd="2" destOrd="0" presId="urn:microsoft.com/office/officeart/2005/8/layout/vList2"/>
    <dgm:cxn modelId="{274E0EC3-3919-4C33-8E8C-3DDE7E67E200}" type="presParOf" srcId="{A5D55CA3-463E-4589-90C2-DEBADB831EB9}" destId="{04D137DB-7A70-4611-9A6E-8E186B234BC3}" srcOrd="3" destOrd="0" presId="urn:microsoft.com/office/officeart/2005/8/layout/vList2"/>
    <dgm:cxn modelId="{90AA9C7B-5254-4484-89B0-8233203E5B8A}" type="presParOf" srcId="{A5D55CA3-463E-4589-90C2-DEBADB831EB9}" destId="{DA550798-7763-4CA2-860A-0898E5BCE94F}" srcOrd="4" destOrd="0" presId="urn:microsoft.com/office/officeart/2005/8/layout/vList2"/>
    <dgm:cxn modelId="{35A57DDC-1058-49FB-87B6-D2F628FA323B}" type="presParOf" srcId="{A5D55CA3-463E-4589-90C2-DEBADB831EB9}" destId="{E53AC9AC-E2CF-4C0C-A321-BDE982CDA0FF}" srcOrd="5" destOrd="0" presId="urn:microsoft.com/office/officeart/2005/8/layout/vList2"/>
    <dgm:cxn modelId="{06257945-E95F-40C2-9446-AA892E27E676}" type="presParOf" srcId="{A5D55CA3-463E-4589-90C2-DEBADB831EB9}" destId="{AF1F2B16-E042-492C-856E-6A4586AE3EB6}" srcOrd="6" destOrd="0" presId="urn:microsoft.com/office/officeart/2005/8/layout/vList2"/>
    <dgm:cxn modelId="{2AFF99E4-D8FC-48B7-9D15-B755A6F9430E}" type="presParOf" srcId="{A5D55CA3-463E-4589-90C2-DEBADB831EB9}" destId="{59B13B61-15A0-4A0E-B9D1-C226652E1A4C}" srcOrd="7" destOrd="0" presId="urn:microsoft.com/office/officeart/2005/8/layout/vList2"/>
    <dgm:cxn modelId="{DEAD8FA5-5C22-4773-BB7C-1ABF84A9BD89}" type="presParOf" srcId="{A5D55CA3-463E-4589-90C2-DEBADB831EB9}" destId="{783BD592-06DE-459C-B230-2EA8DEE37315}" srcOrd="8" destOrd="0" presId="urn:microsoft.com/office/officeart/2005/8/layout/vList2"/>
    <dgm:cxn modelId="{D901BB2A-3165-4F17-8A0D-10C907A148CC}" type="presParOf" srcId="{A5D55CA3-463E-4589-90C2-DEBADB831EB9}" destId="{3D752864-C9CE-46EF-994A-0D986E661E82}" srcOrd="9" destOrd="0" presId="urn:microsoft.com/office/officeart/2005/8/layout/vList2"/>
    <dgm:cxn modelId="{2CC78523-DCDF-4119-AEC5-7FC8DA977772}" type="presParOf" srcId="{A5D55CA3-463E-4589-90C2-DEBADB831EB9}" destId="{29497EB7-A5FF-4FDE-8FC9-575A3294F0E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24BB73-962D-4860-9158-8CB6503B1BC8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A6C7B6-5C80-451C-8F74-52497327C2C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sr-Cyrl-RS" b="1">
              <a:solidFill>
                <a:schemeClr val="tx1"/>
              </a:solidFill>
              <a:latin typeface="Calibri"/>
              <a:cs typeface="Times New Roman"/>
            </a:rPr>
            <a:t>1. </a:t>
          </a:r>
          <a:r>
            <a:rPr lang="sr-Cyrl-RS" b="1" u="sng">
              <a:solidFill>
                <a:schemeClr val="tx1"/>
              </a:solidFill>
              <a:latin typeface="Calibri"/>
              <a:cs typeface="Times New Roman"/>
            </a:rPr>
            <a:t>емотивном пољу </a:t>
          </a:r>
          <a:r>
            <a:rPr lang="sr-Cyrl-RS" b="1">
              <a:solidFill>
                <a:schemeClr val="tx1"/>
              </a:solidFill>
              <a:latin typeface="Calibri"/>
              <a:cs typeface="Times New Roman"/>
            </a:rPr>
            <a:t>– </a:t>
          </a:r>
          <a:r>
            <a:rPr lang="sr-Cyrl-RS">
              <a:latin typeface="Calibri"/>
              <a:cs typeface="Times New Roman"/>
            </a:rPr>
            <a:t>преплављујућа осећања (шок, неверица, јак страх, туга, беспомоћност, љутња, осећање кривице и сл)</a:t>
          </a:r>
          <a:endParaRPr lang="en-US">
            <a:latin typeface="Calibri"/>
            <a:cs typeface="Times New Roman"/>
          </a:endParaRPr>
        </a:p>
      </dgm:t>
    </dgm:pt>
    <dgm:pt modelId="{16491FA7-5ED5-4307-A492-B2D08C8EA604}" type="parTrans" cxnId="{CC9A1EF4-3C04-491B-BB2E-2A2576882B94}">
      <dgm:prSet/>
      <dgm:spPr/>
      <dgm:t>
        <a:bodyPr/>
        <a:lstStyle/>
        <a:p>
          <a:endParaRPr lang="en-US"/>
        </a:p>
      </dgm:t>
    </dgm:pt>
    <dgm:pt modelId="{4F601A78-5450-4E3B-9DFD-65AC14F8A205}" type="sibTrans" cxnId="{CC9A1EF4-3C04-491B-BB2E-2A2576882B94}">
      <dgm:prSet/>
      <dgm:spPr/>
      <dgm:t>
        <a:bodyPr/>
        <a:lstStyle/>
        <a:p>
          <a:endParaRPr lang="en-US"/>
        </a:p>
      </dgm:t>
    </dgm:pt>
    <dgm:pt modelId="{63983BB1-D972-41B1-9139-40BB0F7196C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r-Cyrl-RS" b="1">
              <a:solidFill>
                <a:schemeClr val="tx1"/>
              </a:solidFill>
              <a:latin typeface="Calibri"/>
              <a:cs typeface="Times New Roman"/>
            </a:rPr>
            <a:t>2. </a:t>
          </a:r>
          <a:r>
            <a:rPr lang="sr-Cyrl-RS" b="1" u="sng">
              <a:solidFill>
                <a:schemeClr val="tx1"/>
              </a:solidFill>
              <a:latin typeface="Calibri"/>
              <a:cs typeface="Times New Roman"/>
            </a:rPr>
            <a:t>мисаоном (когнитивном)  </a:t>
          </a:r>
          <a:r>
            <a:rPr lang="sr-Cyrl-RS" b="1">
              <a:solidFill>
                <a:schemeClr val="tx1"/>
              </a:solidFill>
              <a:latin typeface="Calibri"/>
              <a:cs typeface="Times New Roman"/>
            </a:rPr>
            <a:t>- </a:t>
          </a:r>
          <a:r>
            <a:rPr lang="ru-RU">
              <a:latin typeface="Calibri"/>
              <a:cs typeface="Times New Roman"/>
            </a:rPr>
            <a:t>немогућност концентрације и одлучивања, тешкоће у доношењу одлука и решавању проблема  идр.</a:t>
          </a:r>
          <a:endParaRPr lang="en-US">
            <a:latin typeface="Calibri"/>
            <a:cs typeface="Times New Roman"/>
          </a:endParaRPr>
        </a:p>
      </dgm:t>
    </dgm:pt>
    <dgm:pt modelId="{F49EF741-04C7-47E0-91A1-002A92B7B979}" type="parTrans" cxnId="{77CD2C4D-4909-46B5-B6EA-14D64C2B3CC2}">
      <dgm:prSet/>
      <dgm:spPr/>
      <dgm:t>
        <a:bodyPr/>
        <a:lstStyle/>
        <a:p>
          <a:endParaRPr lang="en-US"/>
        </a:p>
      </dgm:t>
    </dgm:pt>
    <dgm:pt modelId="{F74B9504-C123-4C5F-949C-4669C620DF26}" type="sibTrans" cxnId="{77CD2C4D-4909-46B5-B6EA-14D64C2B3CC2}">
      <dgm:prSet/>
      <dgm:spPr/>
      <dgm:t>
        <a:bodyPr/>
        <a:lstStyle/>
        <a:p>
          <a:endParaRPr lang="en-US"/>
        </a:p>
      </dgm:t>
    </dgm:pt>
    <dgm:pt modelId="{11E35C3A-5271-47D9-9FDC-5C4A07F98F0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sr-Cyrl-RS" b="1">
              <a:solidFill>
                <a:schemeClr val="tx1"/>
              </a:solidFill>
              <a:latin typeface="Calibri"/>
              <a:cs typeface="Times New Roman"/>
            </a:rPr>
            <a:t>3. </a:t>
          </a:r>
          <a:r>
            <a:rPr lang="sr-Cyrl-RS" b="1" u="sng">
              <a:solidFill>
                <a:schemeClr val="tx1"/>
              </a:solidFill>
              <a:latin typeface="Calibri"/>
              <a:cs typeface="Times New Roman"/>
            </a:rPr>
            <a:t>психосоматском</a:t>
          </a:r>
          <a:r>
            <a:rPr lang="sr-Cyrl-RS" b="1">
              <a:solidFill>
                <a:schemeClr val="tx1"/>
              </a:solidFill>
              <a:latin typeface="Calibri"/>
              <a:cs typeface="Times New Roman"/>
            </a:rPr>
            <a:t> – </a:t>
          </a:r>
          <a:r>
            <a:rPr lang="ru-RU">
              <a:latin typeface="Calibri"/>
              <a:cs typeface="Times New Roman"/>
            </a:rPr>
            <a:t>поремећај сна, апетита главобоље, тешкоће са дисањем, проблеми са срцем и крвним притиском, „чвор“ у желуцу и сл.</a:t>
          </a:r>
          <a:endParaRPr lang="en-US">
            <a:latin typeface="Calibri"/>
            <a:cs typeface="Times New Roman"/>
          </a:endParaRPr>
        </a:p>
      </dgm:t>
    </dgm:pt>
    <dgm:pt modelId="{32F066C3-0702-4BA0-B495-343FF8732C81}" type="parTrans" cxnId="{1BBE352E-B45B-4B01-A1D1-42DE727FCB7C}">
      <dgm:prSet/>
      <dgm:spPr/>
      <dgm:t>
        <a:bodyPr/>
        <a:lstStyle/>
        <a:p>
          <a:endParaRPr lang="en-US"/>
        </a:p>
      </dgm:t>
    </dgm:pt>
    <dgm:pt modelId="{90C8E581-2938-4EA2-9489-12E235DFE1EA}" type="sibTrans" cxnId="{1BBE352E-B45B-4B01-A1D1-42DE727FCB7C}">
      <dgm:prSet/>
      <dgm:spPr/>
      <dgm:t>
        <a:bodyPr/>
        <a:lstStyle/>
        <a:p>
          <a:endParaRPr lang="en-US"/>
        </a:p>
      </dgm:t>
    </dgm:pt>
    <dgm:pt modelId="{D2330FB3-BD96-4FF0-A499-0DEE3BBE2E4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r-Cyrl-RS" b="1">
              <a:solidFill>
                <a:schemeClr val="tx1"/>
              </a:solidFill>
            </a:rPr>
            <a:t>4</a:t>
          </a:r>
          <a:r>
            <a:rPr lang="sr-Cyrl-RS" b="1">
              <a:solidFill>
                <a:schemeClr val="tx1"/>
              </a:solidFill>
              <a:latin typeface="Calibri"/>
              <a:cs typeface="Times New Roman"/>
            </a:rPr>
            <a:t>. </a:t>
          </a:r>
          <a:r>
            <a:rPr lang="sr-Cyrl-RS" b="1" u="sng">
              <a:solidFill>
                <a:schemeClr val="tx1"/>
              </a:solidFill>
              <a:latin typeface="Calibri"/>
              <a:cs typeface="Times New Roman"/>
            </a:rPr>
            <a:t>понашајном</a:t>
          </a:r>
          <a:r>
            <a:rPr lang="sr-Cyrl-RS" b="1">
              <a:solidFill>
                <a:schemeClr val="tx1"/>
              </a:solidFill>
              <a:latin typeface="Calibri"/>
              <a:cs typeface="Times New Roman"/>
            </a:rPr>
            <a:t> </a:t>
          </a:r>
          <a:r>
            <a:rPr lang="sr-Cyrl-RS" b="1">
              <a:solidFill>
                <a:schemeClr val="tx1"/>
              </a:solidFill>
            </a:rPr>
            <a:t>- </a:t>
          </a:r>
          <a:r>
            <a:rPr lang="ru-RU">
              <a:latin typeface="Calibri"/>
              <a:cs typeface="Times New Roman"/>
            </a:rPr>
            <a:t>дезорганизовано понашање, узнемиреност, реакције су често импулсивне, одлуке се мењају или се јавља неспособност да се оне доносе, општа конфузија и сл).</a:t>
          </a:r>
          <a:endParaRPr lang="en-US">
            <a:latin typeface="Calibri"/>
            <a:cs typeface="Times New Roman"/>
          </a:endParaRPr>
        </a:p>
      </dgm:t>
    </dgm:pt>
    <dgm:pt modelId="{D2C34A27-7943-46DC-89E4-58937C35C2A9}" type="parTrans" cxnId="{0BAC6708-1984-4ACA-A2D0-5045A4A76609}">
      <dgm:prSet/>
      <dgm:spPr/>
      <dgm:t>
        <a:bodyPr/>
        <a:lstStyle/>
        <a:p>
          <a:endParaRPr lang="en-US"/>
        </a:p>
      </dgm:t>
    </dgm:pt>
    <dgm:pt modelId="{C834399C-6E60-463B-8A18-3AC4B9D4082F}" type="sibTrans" cxnId="{0BAC6708-1984-4ACA-A2D0-5045A4A76609}">
      <dgm:prSet/>
      <dgm:spPr/>
      <dgm:t>
        <a:bodyPr/>
        <a:lstStyle/>
        <a:p>
          <a:endParaRPr lang="en-US"/>
        </a:p>
      </dgm:t>
    </dgm:pt>
    <dgm:pt modelId="{0FDD1F92-5DD6-43B5-9F38-FE7F4FC63176}" type="pres">
      <dgm:prSet presAssocID="{8524BB73-962D-4860-9158-8CB6503B1BC8}" presName="Name0" presStyleCnt="0">
        <dgm:presLayoutVars>
          <dgm:dir/>
          <dgm:resizeHandles val="exact"/>
        </dgm:presLayoutVars>
      </dgm:prSet>
      <dgm:spPr/>
    </dgm:pt>
    <dgm:pt modelId="{57C14FC1-10CA-46DE-847D-D53D39904F27}" type="pres">
      <dgm:prSet presAssocID="{AEA6C7B6-5C80-451C-8F74-52497327C2C3}" presName="node" presStyleLbl="node1" presStyleIdx="0" presStyleCnt="4">
        <dgm:presLayoutVars>
          <dgm:bulletEnabled val="1"/>
        </dgm:presLayoutVars>
      </dgm:prSet>
      <dgm:spPr/>
    </dgm:pt>
    <dgm:pt modelId="{FE3CBE77-D694-4479-8991-05CDDBB34913}" type="pres">
      <dgm:prSet presAssocID="{4F601A78-5450-4E3B-9DFD-65AC14F8A205}" presName="sibTrans" presStyleCnt="0"/>
      <dgm:spPr/>
    </dgm:pt>
    <dgm:pt modelId="{5A098167-B31F-4809-A329-3862C61F00AD}" type="pres">
      <dgm:prSet presAssocID="{63983BB1-D972-41B1-9139-40BB0F7196C7}" presName="node" presStyleLbl="node1" presStyleIdx="1" presStyleCnt="4" custLinFactNeighborX="-7738" custLinFactNeighborY="-488">
        <dgm:presLayoutVars>
          <dgm:bulletEnabled val="1"/>
        </dgm:presLayoutVars>
      </dgm:prSet>
      <dgm:spPr/>
    </dgm:pt>
    <dgm:pt modelId="{61CBB411-111E-486B-A285-3B0AE0BBDC7B}" type="pres">
      <dgm:prSet presAssocID="{F74B9504-C123-4C5F-949C-4669C620DF26}" presName="sibTrans" presStyleCnt="0"/>
      <dgm:spPr/>
    </dgm:pt>
    <dgm:pt modelId="{F42EAF1A-BAD1-4621-B013-99CBE9466F8A}" type="pres">
      <dgm:prSet presAssocID="{11E35C3A-5271-47D9-9FDC-5C4A07F98F00}" presName="node" presStyleLbl="node1" presStyleIdx="2" presStyleCnt="4" custLinFactNeighborX="10498">
        <dgm:presLayoutVars>
          <dgm:bulletEnabled val="1"/>
        </dgm:presLayoutVars>
      </dgm:prSet>
      <dgm:spPr/>
    </dgm:pt>
    <dgm:pt modelId="{E55A226A-8953-4279-9AAA-C952957A4470}" type="pres">
      <dgm:prSet presAssocID="{90C8E581-2938-4EA2-9489-12E235DFE1EA}" presName="sibTrans" presStyleCnt="0"/>
      <dgm:spPr/>
    </dgm:pt>
    <dgm:pt modelId="{7D5C72AD-A4A3-42F2-8F49-415AEEEF812C}" type="pres">
      <dgm:prSet presAssocID="{D2330FB3-BD96-4FF0-A499-0DEE3BBE2E45}" presName="node" presStyleLbl="node1" presStyleIdx="3" presStyleCnt="4">
        <dgm:presLayoutVars>
          <dgm:bulletEnabled val="1"/>
        </dgm:presLayoutVars>
      </dgm:prSet>
      <dgm:spPr/>
    </dgm:pt>
  </dgm:ptLst>
  <dgm:cxnLst>
    <dgm:cxn modelId="{0BAC6708-1984-4ACA-A2D0-5045A4A76609}" srcId="{8524BB73-962D-4860-9158-8CB6503B1BC8}" destId="{D2330FB3-BD96-4FF0-A499-0DEE3BBE2E45}" srcOrd="3" destOrd="0" parTransId="{D2C34A27-7943-46DC-89E4-58937C35C2A9}" sibTransId="{C834399C-6E60-463B-8A18-3AC4B9D4082F}"/>
    <dgm:cxn modelId="{6331560F-EA13-4449-8CC2-6E1031979356}" type="presOf" srcId="{AEA6C7B6-5C80-451C-8F74-52497327C2C3}" destId="{57C14FC1-10CA-46DE-847D-D53D39904F27}" srcOrd="0" destOrd="0" presId="urn:microsoft.com/office/officeart/2005/8/layout/hList6"/>
    <dgm:cxn modelId="{1BBE352E-B45B-4B01-A1D1-42DE727FCB7C}" srcId="{8524BB73-962D-4860-9158-8CB6503B1BC8}" destId="{11E35C3A-5271-47D9-9FDC-5C4A07F98F00}" srcOrd="2" destOrd="0" parTransId="{32F066C3-0702-4BA0-B495-343FF8732C81}" sibTransId="{90C8E581-2938-4EA2-9489-12E235DFE1EA}"/>
    <dgm:cxn modelId="{77CD2C4D-4909-46B5-B6EA-14D64C2B3CC2}" srcId="{8524BB73-962D-4860-9158-8CB6503B1BC8}" destId="{63983BB1-D972-41B1-9139-40BB0F7196C7}" srcOrd="1" destOrd="0" parTransId="{F49EF741-04C7-47E0-91A1-002A92B7B979}" sibTransId="{F74B9504-C123-4C5F-949C-4669C620DF26}"/>
    <dgm:cxn modelId="{3E9CCC6F-E9D7-4F55-90AB-241C140356DF}" type="presOf" srcId="{D2330FB3-BD96-4FF0-A499-0DEE3BBE2E45}" destId="{7D5C72AD-A4A3-42F2-8F49-415AEEEF812C}" srcOrd="0" destOrd="0" presId="urn:microsoft.com/office/officeart/2005/8/layout/hList6"/>
    <dgm:cxn modelId="{921DB17A-15B3-4C40-8B65-C1159550B9EE}" type="presOf" srcId="{8524BB73-962D-4860-9158-8CB6503B1BC8}" destId="{0FDD1F92-5DD6-43B5-9F38-FE7F4FC63176}" srcOrd="0" destOrd="0" presId="urn:microsoft.com/office/officeart/2005/8/layout/hList6"/>
    <dgm:cxn modelId="{9312059A-3AAA-442B-BFE6-EF37416D63E6}" type="presOf" srcId="{11E35C3A-5271-47D9-9FDC-5C4A07F98F00}" destId="{F42EAF1A-BAD1-4621-B013-99CBE9466F8A}" srcOrd="0" destOrd="0" presId="urn:microsoft.com/office/officeart/2005/8/layout/hList6"/>
    <dgm:cxn modelId="{41B6E7AB-0A6E-4C7D-BBB9-C9CC3D84A8A4}" type="presOf" srcId="{63983BB1-D972-41B1-9139-40BB0F7196C7}" destId="{5A098167-B31F-4809-A329-3862C61F00AD}" srcOrd="0" destOrd="0" presId="urn:microsoft.com/office/officeart/2005/8/layout/hList6"/>
    <dgm:cxn modelId="{CC9A1EF4-3C04-491B-BB2E-2A2576882B94}" srcId="{8524BB73-962D-4860-9158-8CB6503B1BC8}" destId="{AEA6C7B6-5C80-451C-8F74-52497327C2C3}" srcOrd="0" destOrd="0" parTransId="{16491FA7-5ED5-4307-A492-B2D08C8EA604}" sibTransId="{4F601A78-5450-4E3B-9DFD-65AC14F8A205}"/>
    <dgm:cxn modelId="{7BC875D1-8B93-4FE2-AD7F-7A59993F82C5}" type="presParOf" srcId="{0FDD1F92-5DD6-43B5-9F38-FE7F4FC63176}" destId="{57C14FC1-10CA-46DE-847D-D53D39904F27}" srcOrd="0" destOrd="0" presId="urn:microsoft.com/office/officeart/2005/8/layout/hList6"/>
    <dgm:cxn modelId="{470FDCC7-7917-4CBE-918C-02CDF8753A6B}" type="presParOf" srcId="{0FDD1F92-5DD6-43B5-9F38-FE7F4FC63176}" destId="{FE3CBE77-D694-4479-8991-05CDDBB34913}" srcOrd="1" destOrd="0" presId="urn:microsoft.com/office/officeart/2005/8/layout/hList6"/>
    <dgm:cxn modelId="{1299C0CD-BC44-4947-9202-963710944F27}" type="presParOf" srcId="{0FDD1F92-5DD6-43B5-9F38-FE7F4FC63176}" destId="{5A098167-B31F-4809-A329-3862C61F00AD}" srcOrd="2" destOrd="0" presId="urn:microsoft.com/office/officeart/2005/8/layout/hList6"/>
    <dgm:cxn modelId="{A082FD1C-CD2D-48B8-878C-8E3C21ADB254}" type="presParOf" srcId="{0FDD1F92-5DD6-43B5-9F38-FE7F4FC63176}" destId="{61CBB411-111E-486B-A285-3B0AE0BBDC7B}" srcOrd="3" destOrd="0" presId="urn:microsoft.com/office/officeart/2005/8/layout/hList6"/>
    <dgm:cxn modelId="{2CF093AE-C3B5-457A-AF2D-4F23F36B6D27}" type="presParOf" srcId="{0FDD1F92-5DD6-43B5-9F38-FE7F4FC63176}" destId="{F42EAF1A-BAD1-4621-B013-99CBE9466F8A}" srcOrd="4" destOrd="0" presId="urn:microsoft.com/office/officeart/2005/8/layout/hList6"/>
    <dgm:cxn modelId="{8EADADB2-1C54-4BA0-82DE-96F8F6EDDC4B}" type="presParOf" srcId="{0FDD1F92-5DD6-43B5-9F38-FE7F4FC63176}" destId="{E55A226A-8953-4279-9AAA-C952957A4470}" srcOrd="5" destOrd="0" presId="urn:microsoft.com/office/officeart/2005/8/layout/hList6"/>
    <dgm:cxn modelId="{1ED1E060-FECC-4FCA-8443-696A74B0E6FC}" type="presParOf" srcId="{0FDD1F92-5DD6-43B5-9F38-FE7F4FC63176}" destId="{7D5C72AD-A4A3-42F2-8F49-415AEEEF812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6C7BB7-AB40-4CB9-A68E-5B98401015F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D50C42-42F7-48E9-8267-7C8B3B3BAFFE}">
      <dgm:prSet phldrT="[Text]" custT="1"/>
      <dgm:spPr>
        <a:xfrm>
          <a:off x="495052" y="94249"/>
          <a:ext cx="9523661" cy="1622031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sr-Cyrl-RS" sz="2800" dirty="0">
              <a:solidFill>
                <a:sysClr val="window" lastClr="FFFFFF"/>
              </a:solidFill>
              <a:latin typeface="Calibri"/>
              <a:ea typeface="+mn-ea"/>
              <a:cs typeface="Times New Roman"/>
            </a:rPr>
            <a:t>Кризни тим школе уз подршку запослених израђује саопштење које ће наставници прочитати на првом сусрету (као и остала саопштења – за родитеље, наставнике и медије). </a:t>
          </a:r>
          <a:endParaRPr lang="en-US" sz="2800" dirty="0">
            <a:solidFill>
              <a:sysClr val="window" lastClr="FFFFFF"/>
            </a:solidFill>
            <a:latin typeface="Calibri"/>
            <a:ea typeface="+mn-ea"/>
            <a:cs typeface="Times New Roman"/>
          </a:endParaRPr>
        </a:p>
      </dgm:t>
    </dgm:pt>
    <dgm:pt modelId="{A757F6F2-3D04-478D-BF0E-BA967158B71B}" type="parTrans" cxnId="{2821A45B-BA92-4375-897C-7B04CF5D0E84}">
      <dgm:prSet/>
      <dgm:spPr/>
      <dgm:t>
        <a:bodyPr/>
        <a:lstStyle/>
        <a:p>
          <a:endParaRPr lang="en-US"/>
        </a:p>
      </dgm:t>
    </dgm:pt>
    <dgm:pt modelId="{CC6B9C52-3E4D-4602-8500-46CC8509B24F}" type="sibTrans" cxnId="{2821A45B-BA92-4375-897C-7B04CF5D0E84}">
      <dgm:prSet/>
      <dgm:spPr/>
      <dgm:t>
        <a:bodyPr/>
        <a:lstStyle/>
        <a:p>
          <a:endParaRPr lang="en-US"/>
        </a:p>
      </dgm:t>
    </dgm:pt>
    <dgm:pt modelId="{25DE9FF4-A0B3-4AE2-B310-A96A7C2CB693}">
      <dgm:prSet phldrT="[Text]" custT="1"/>
      <dgm:spPr>
        <a:xfrm>
          <a:off x="478432" y="1900493"/>
          <a:ext cx="9533346" cy="1881755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sr-Cyrl-RS" sz="3200">
              <a:solidFill>
                <a:sysClr val="window" lastClr="FFFFFF"/>
              </a:solidFill>
              <a:latin typeface="Calibri"/>
              <a:ea typeface="+mn-ea"/>
              <a:cs typeface="Times New Roman"/>
            </a:rPr>
            <a:t>Школа доноси план активности за даљи рад у складу са проценом целокупног стања и капацитета, уз континуирано праћење.</a:t>
          </a:r>
          <a:endParaRPr lang="en-US" sz="3200">
            <a:solidFill>
              <a:sysClr val="window" lastClr="FFFFFF"/>
            </a:solidFill>
            <a:latin typeface="Calibri"/>
            <a:ea typeface="+mn-ea"/>
            <a:cs typeface="Times New Roman"/>
          </a:endParaRPr>
        </a:p>
      </dgm:t>
    </dgm:pt>
    <dgm:pt modelId="{99BAFA33-F73D-42AF-98EF-2522CC7E63BF}" type="parTrans" cxnId="{6C63B653-EFFB-4072-983A-A23C14C81A67}">
      <dgm:prSet/>
      <dgm:spPr/>
      <dgm:t>
        <a:bodyPr/>
        <a:lstStyle/>
        <a:p>
          <a:endParaRPr lang="en-US"/>
        </a:p>
      </dgm:t>
    </dgm:pt>
    <dgm:pt modelId="{76077E38-CE30-4D85-99F7-1AC4D2A622A3}" type="sibTrans" cxnId="{6C63B653-EFFB-4072-983A-A23C14C81A67}">
      <dgm:prSet/>
      <dgm:spPr/>
      <dgm:t>
        <a:bodyPr/>
        <a:lstStyle/>
        <a:p>
          <a:endParaRPr lang="en-US"/>
        </a:p>
      </dgm:t>
    </dgm:pt>
    <dgm:pt modelId="{412F7566-7E1A-4A6E-BC96-DD5634370749}" type="pres">
      <dgm:prSet presAssocID="{AE6C7BB7-AB40-4CB9-A68E-5B98401015FB}" presName="linear" presStyleCnt="0">
        <dgm:presLayoutVars>
          <dgm:dir/>
          <dgm:animLvl val="lvl"/>
          <dgm:resizeHandles val="exact"/>
        </dgm:presLayoutVars>
      </dgm:prSet>
      <dgm:spPr/>
    </dgm:pt>
    <dgm:pt modelId="{55B818CF-57A3-4F9D-B474-6A7C64C8133B}" type="pres">
      <dgm:prSet presAssocID="{78D50C42-42F7-48E9-8267-7C8B3B3BAFFE}" presName="parentLin" presStyleCnt="0"/>
      <dgm:spPr/>
    </dgm:pt>
    <dgm:pt modelId="{1A8D22B5-7E9A-4A4A-97A9-E369B2F7407D}" type="pres">
      <dgm:prSet presAssocID="{78D50C42-42F7-48E9-8267-7C8B3B3BAFFE}" presName="parentLeftMargin" presStyleLbl="node1" presStyleIdx="0" presStyleCnt="2"/>
      <dgm:spPr/>
    </dgm:pt>
    <dgm:pt modelId="{A26B688E-EB6D-4B84-9722-72176C6126BD}" type="pres">
      <dgm:prSet presAssocID="{78D50C42-42F7-48E9-8267-7C8B3B3BAFFE}" presName="parentText" presStyleLbl="node1" presStyleIdx="0" presStyleCnt="2" custScaleX="139336" custScaleY="499517" custLinFactNeighborX="31979" custLinFactNeighborY="-3071">
        <dgm:presLayoutVars>
          <dgm:chMax val="0"/>
          <dgm:bulletEnabled val="1"/>
        </dgm:presLayoutVars>
      </dgm:prSet>
      <dgm:spPr/>
    </dgm:pt>
    <dgm:pt modelId="{3244B561-7926-4E9E-8E93-3C46CA6D76B1}" type="pres">
      <dgm:prSet presAssocID="{78D50C42-42F7-48E9-8267-7C8B3B3BAFFE}" presName="negativeSpace" presStyleCnt="0"/>
      <dgm:spPr/>
    </dgm:pt>
    <dgm:pt modelId="{ADE9D7AA-9E26-416C-BA4A-C7AAE97C2AE1}" type="pres">
      <dgm:prSet presAssocID="{78D50C42-42F7-48E9-8267-7C8B3B3BAFFE}" presName="childText" presStyleLbl="conFgAcc1" presStyleIdx="0" presStyleCnt="2">
        <dgm:presLayoutVars>
          <dgm:bulletEnabled val="1"/>
        </dgm:presLayoutVars>
      </dgm:prSet>
      <dgm:spPr>
        <a:xfrm>
          <a:off x="0" y="1563893"/>
          <a:ext cx="10018714" cy="277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30ACE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2EC00DB-B4CC-4B25-95F2-250E2F25E0E7}" type="pres">
      <dgm:prSet presAssocID="{CC6B9C52-3E4D-4602-8500-46CC8509B24F}" presName="spaceBetweenRectangles" presStyleCnt="0"/>
      <dgm:spPr/>
    </dgm:pt>
    <dgm:pt modelId="{78615E7D-53C6-491B-8DC8-D87D19BF6394}" type="pres">
      <dgm:prSet presAssocID="{25DE9FF4-A0B3-4AE2-B310-A96A7C2CB693}" presName="parentLin" presStyleCnt="0"/>
      <dgm:spPr/>
    </dgm:pt>
    <dgm:pt modelId="{A7F031FB-4585-4A5C-AC9A-5DE6AFBA0D24}" type="pres">
      <dgm:prSet presAssocID="{25DE9FF4-A0B3-4AE2-B310-A96A7C2CB693}" presName="parentLeftMargin" presStyleLbl="node1" presStyleIdx="0" presStyleCnt="2"/>
      <dgm:spPr/>
    </dgm:pt>
    <dgm:pt modelId="{B6063E58-1A31-420A-99F9-5CD52A5C1436}" type="pres">
      <dgm:prSet presAssocID="{25DE9FF4-A0B3-4AE2-B310-A96A7C2CB693}" presName="parentText" presStyleLbl="node1" presStyleIdx="1" presStyleCnt="2" custScaleX="142330" custScaleY="579501">
        <dgm:presLayoutVars>
          <dgm:chMax val="0"/>
          <dgm:bulletEnabled val="1"/>
        </dgm:presLayoutVars>
      </dgm:prSet>
      <dgm:spPr/>
    </dgm:pt>
    <dgm:pt modelId="{A04543FE-0614-4302-B03F-834541B4C0C6}" type="pres">
      <dgm:prSet presAssocID="{25DE9FF4-A0B3-4AE2-B310-A96A7C2CB693}" presName="negativeSpace" presStyleCnt="0"/>
      <dgm:spPr/>
    </dgm:pt>
    <dgm:pt modelId="{05E5BB48-E28A-4BB8-95BA-CE469DBC24E2}" type="pres">
      <dgm:prSet presAssocID="{25DE9FF4-A0B3-4AE2-B310-A96A7C2CB693}" presName="childText" presStyleLbl="conFgAcc1" presStyleIdx="1" presStyleCnt="2">
        <dgm:presLayoutVars>
          <dgm:bulletEnabled val="1"/>
        </dgm:presLayoutVars>
      </dgm:prSet>
      <dgm:spPr>
        <a:xfrm>
          <a:off x="0" y="3619889"/>
          <a:ext cx="10018714" cy="277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30ACE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D166860F-0F4C-46A9-9C15-8EA8814E72DB}" type="presOf" srcId="{AE6C7BB7-AB40-4CB9-A68E-5B98401015FB}" destId="{412F7566-7E1A-4A6E-BC96-DD5634370749}" srcOrd="0" destOrd="0" presId="urn:microsoft.com/office/officeart/2005/8/layout/list1"/>
    <dgm:cxn modelId="{7C5FC52A-6550-4BF4-9BFB-F566FDCF908A}" type="presOf" srcId="{25DE9FF4-A0B3-4AE2-B310-A96A7C2CB693}" destId="{B6063E58-1A31-420A-99F9-5CD52A5C1436}" srcOrd="1" destOrd="0" presId="urn:microsoft.com/office/officeart/2005/8/layout/list1"/>
    <dgm:cxn modelId="{2821A45B-BA92-4375-897C-7B04CF5D0E84}" srcId="{AE6C7BB7-AB40-4CB9-A68E-5B98401015FB}" destId="{78D50C42-42F7-48E9-8267-7C8B3B3BAFFE}" srcOrd="0" destOrd="0" parTransId="{A757F6F2-3D04-478D-BF0E-BA967158B71B}" sibTransId="{CC6B9C52-3E4D-4602-8500-46CC8509B24F}"/>
    <dgm:cxn modelId="{CF86FD43-8AB0-4473-9E56-117815787A7D}" type="presOf" srcId="{25DE9FF4-A0B3-4AE2-B310-A96A7C2CB693}" destId="{A7F031FB-4585-4A5C-AC9A-5DE6AFBA0D24}" srcOrd="0" destOrd="0" presId="urn:microsoft.com/office/officeart/2005/8/layout/list1"/>
    <dgm:cxn modelId="{6C63B653-EFFB-4072-983A-A23C14C81A67}" srcId="{AE6C7BB7-AB40-4CB9-A68E-5B98401015FB}" destId="{25DE9FF4-A0B3-4AE2-B310-A96A7C2CB693}" srcOrd="1" destOrd="0" parTransId="{99BAFA33-F73D-42AF-98EF-2522CC7E63BF}" sibTransId="{76077E38-CE30-4D85-99F7-1AC4D2A622A3}"/>
    <dgm:cxn modelId="{92A1CA58-BEB4-4EDA-8A50-EB12DE162059}" type="presOf" srcId="{78D50C42-42F7-48E9-8267-7C8B3B3BAFFE}" destId="{1A8D22B5-7E9A-4A4A-97A9-E369B2F7407D}" srcOrd="0" destOrd="0" presId="urn:microsoft.com/office/officeart/2005/8/layout/list1"/>
    <dgm:cxn modelId="{6E8AFEAB-5898-48CE-81B0-F42EBE3D0996}" type="presOf" srcId="{78D50C42-42F7-48E9-8267-7C8B3B3BAFFE}" destId="{A26B688E-EB6D-4B84-9722-72176C6126BD}" srcOrd="1" destOrd="0" presId="urn:microsoft.com/office/officeart/2005/8/layout/list1"/>
    <dgm:cxn modelId="{BD562611-403A-492A-8387-4031DAADDA85}" type="presParOf" srcId="{412F7566-7E1A-4A6E-BC96-DD5634370749}" destId="{55B818CF-57A3-4F9D-B474-6A7C64C8133B}" srcOrd="0" destOrd="0" presId="urn:microsoft.com/office/officeart/2005/8/layout/list1"/>
    <dgm:cxn modelId="{ED54DFE1-8477-4E23-86EE-90F1AF52D443}" type="presParOf" srcId="{55B818CF-57A3-4F9D-B474-6A7C64C8133B}" destId="{1A8D22B5-7E9A-4A4A-97A9-E369B2F7407D}" srcOrd="0" destOrd="0" presId="urn:microsoft.com/office/officeart/2005/8/layout/list1"/>
    <dgm:cxn modelId="{CD1E2E90-E1D2-4B34-B0F3-EBD21092F458}" type="presParOf" srcId="{55B818CF-57A3-4F9D-B474-6A7C64C8133B}" destId="{A26B688E-EB6D-4B84-9722-72176C6126BD}" srcOrd="1" destOrd="0" presId="urn:microsoft.com/office/officeart/2005/8/layout/list1"/>
    <dgm:cxn modelId="{62846D7F-5999-4E81-9C8D-D3654CF51B7D}" type="presParOf" srcId="{412F7566-7E1A-4A6E-BC96-DD5634370749}" destId="{3244B561-7926-4E9E-8E93-3C46CA6D76B1}" srcOrd="1" destOrd="0" presId="urn:microsoft.com/office/officeart/2005/8/layout/list1"/>
    <dgm:cxn modelId="{420784E0-2B58-4D8C-AED2-CE97088F075A}" type="presParOf" srcId="{412F7566-7E1A-4A6E-BC96-DD5634370749}" destId="{ADE9D7AA-9E26-416C-BA4A-C7AAE97C2AE1}" srcOrd="2" destOrd="0" presId="urn:microsoft.com/office/officeart/2005/8/layout/list1"/>
    <dgm:cxn modelId="{80D9486F-5A8A-4464-92E9-55C99F55533E}" type="presParOf" srcId="{412F7566-7E1A-4A6E-BC96-DD5634370749}" destId="{A2EC00DB-B4CC-4B25-95F2-250E2F25E0E7}" srcOrd="3" destOrd="0" presId="urn:microsoft.com/office/officeart/2005/8/layout/list1"/>
    <dgm:cxn modelId="{7C24DF6D-FB91-4CC7-AFAE-5B81247CECCD}" type="presParOf" srcId="{412F7566-7E1A-4A6E-BC96-DD5634370749}" destId="{78615E7D-53C6-491B-8DC8-D87D19BF6394}" srcOrd="4" destOrd="0" presId="urn:microsoft.com/office/officeart/2005/8/layout/list1"/>
    <dgm:cxn modelId="{4D8E14C9-2206-49FA-9AE0-B310604C528D}" type="presParOf" srcId="{78615E7D-53C6-491B-8DC8-D87D19BF6394}" destId="{A7F031FB-4585-4A5C-AC9A-5DE6AFBA0D24}" srcOrd="0" destOrd="0" presId="urn:microsoft.com/office/officeart/2005/8/layout/list1"/>
    <dgm:cxn modelId="{F2AEEDED-1CDE-4EBC-8367-D416698B5089}" type="presParOf" srcId="{78615E7D-53C6-491B-8DC8-D87D19BF6394}" destId="{B6063E58-1A31-420A-99F9-5CD52A5C1436}" srcOrd="1" destOrd="0" presId="urn:microsoft.com/office/officeart/2005/8/layout/list1"/>
    <dgm:cxn modelId="{FB46A97E-1040-472F-B31D-17BE8BA4DDB6}" type="presParOf" srcId="{412F7566-7E1A-4A6E-BC96-DD5634370749}" destId="{A04543FE-0614-4302-B03F-834541B4C0C6}" srcOrd="5" destOrd="0" presId="urn:microsoft.com/office/officeart/2005/8/layout/list1"/>
    <dgm:cxn modelId="{1E693625-8349-4D1B-86EC-E13E429A8D80}" type="presParOf" srcId="{412F7566-7E1A-4A6E-BC96-DD5634370749}" destId="{05E5BB48-E28A-4BB8-95BA-CE469DBC24E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A5E3F-3836-4BB2-841C-8AC085555CB9}">
      <dsp:nvSpPr>
        <dsp:cNvPr id="0" name=""/>
        <dsp:cNvSpPr/>
      </dsp:nvSpPr>
      <dsp:spPr>
        <a:xfrm>
          <a:off x="0" y="193430"/>
          <a:ext cx="9986152" cy="676260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које се ситуације у образовно-васпитним установама сматрају кризним и на који начин оне утичу како на функционисање установа, на ментално здравље свих у установи (деца/ученици, запослени, родитељи);</a:t>
          </a: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012" y="226442"/>
        <a:ext cx="9920128" cy="610236"/>
      </dsp:txXfrm>
    </dsp:sp>
    <dsp:sp modelId="{91A83FD9-22DA-4385-AC2F-A0B0D6D14D38}">
      <dsp:nvSpPr>
        <dsp:cNvPr id="0" name=""/>
        <dsp:cNvSpPr/>
      </dsp:nvSpPr>
      <dsp:spPr>
        <a:xfrm>
          <a:off x="0" y="912951"/>
          <a:ext cx="9986152" cy="676260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опис психолошких реакција одраслих, деце и младих, на кризне ситуације;</a:t>
          </a: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012" y="945963"/>
        <a:ext cx="9920128" cy="610236"/>
      </dsp:txXfrm>
    </dsp:sp>
    <dsp:sp modelId="{DA550798-7763-4CA2-860A-0898E5BCE94F}">
      <dsp:nvSpPr>
        <dsp:cNvPr id="0" name=""/>
        <dsp:cNvSpPr/>
      </dsp:nvSpPr>
      <dsp:spPr>
        <a:xfrm>
          <a:off x="0" y="1638171"/>
          <a:ext cx="9986152" cy="676260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препоруке за запослене у циљу пружања подршке/помоћи деци и младима који су доживели кризу;</a:t>
          </a: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012" y="1671183"/>
        <a:ext cx="9920128" cy="610236"/>
      </dsp:txXfrm>
    </dsp:sp>
    <dsp:sp modelId="{AF1F2B16-E042-492C-856E-6A4586AE3EB6}">
      <dsp:nvSpPr>
        <dsp:cNvPr id="0" name=""/>
        <dsp:cNvSpPr/>
      </dsp:nvSpPr>
      <dsp:spPr>
        <a:xfrm>
          <a:off x="0" y="2363391"/>
          <a:ext cx="9986152" cy="676260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препоруке </a:t>
          </a: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које запослени могу да дају родитељима/старатељима, чија деца имају тешкоће због кризне ситуације у којој су се нашла, било као жртвe или као сведоци;</a:t>
          </a:r>
          <a:endParaRPr lang="en-US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012" y="2396403"/>
        <a:ext cx="9920128" cy="610236"/>
      </dsp:txXfrm>
    </dsp:sp>
    <dsp:sp modelId="{783BD592-06DE-459C-B230-2EA8DEE37315}">
      <dsp:nvSpPr>
        <dsp:cNvPr id="0" name=""/>
        <dsp:cNvSpPr/>
      </dsp:nvSpPr>
      <dsp:spPr>
        <a:xfrm>
          <a:off x="0" y="3088611"/>
          <a:ext cx="9986152" cy="676260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конкретна упутства </a:t>
          </a: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како организовати живот и рад у образовно-васпитним установама након кризног догађаја; </a:t>
          </a:r>
          <a:endParaRPr lang="en-US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012" y="3121623"/>
        <a:ext cx="9920128" cy="610236"/>
      </dsp:txXfrm>
    </dsp:sp>
    <dsp:sp modelId="{29497EB7-A5FF-4FDE-8FC9-575A3294F0EE}">
      <dsp:nvSpPr>
        <dsp:cNvPr id="0" name=""/>
        <dsp:cNvSpPr/>
      </dsp:nvSpPr>
      <dsp:spPr>
        <a:xfrm>
          <a:off x="0" y="3813831"/>
          <a:ext cx="9986152" cy="676260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препоруке како комуницирати са ученицима, запосленима, родитељима и </a:t>
          </a:r>
          <a:r>
            <a:rPr lang="ru-RU" sz="17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медијима</a:t>
          </a: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у кризним ситуацијама.</a:t>
          </a:r>
          <a:endParaRPr lang="en-US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012" y="3846843"/>
        <a:ext cx="9920128" cy="610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14FC1-10CA-46DE-847D-D53D39904F27}">
      <dsp:nvSpPr>
        <dsp:cNvPr id="0" name=""/>
        <dsp:cNvSpPr/>
      </dsp:nvSpPr>
      <dsp:spPr>
        <a:xfrm rot="16200000">
          <a:off x="-888961" y="891406"/>
          <a:ext cx="4181953" cy="2399140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7950" tIns="0" rIns="109625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>
              <a:solidFill>
                <a:schemeClr val="tx1"/>
              </a:solidFill>
              <a:latin typeface="Calibri"/>
              <a:cs typeface="Times New Roman"/>
            </a:rPr>
            <a:t>1. </a:t>
          </a:r>
          <a:r>
            <a:rPr lang="sr-Cyrl-RS" sz="1700" b="1" u="sng" kern="1200">
              <a:solidFill>
                <a:schemeClr val="tx1"/>
              </a:solidFill>
              <a:latin typeface="Calibri"/>
              <a:cs typeface="Times New Roman"/>
            </a:rPr>
            <a:t>емотивном пољу </a:t>
          </a:r>
          <a:r>
            <a:rPr lang="sr-Cyrl-RS" sz="1700" b="1" kern="1200">
              <a:solidFill>
                <a:schemeClr val="tx1"/>
              </a:solidFill>
              <a:latin typeface="Calibri"/>
              <a:cs typeface="Times New Roman"/>
            </a:rPr>
            <a:t>– </a:t>
          </a:r>
          <a:r>
            <a:rPr lang="sr-Cyrl-RS" sz="1700" kern="1200">
              <a:latin typeface="Calibri"/>
              <a:cs typeface="Times New Roman"/>
            </a:rPr>
            <a:t>преплављујућа осећања (шок, неверица, јак страх, туга, беспомоћност, љутња, осећање кривице и сл)</a:t>
          </a:r>
          <a:endParaRPr lang="en-US" sz="1700" kern="1200">
            <a:latin typeface="Calibri"/>
            <a:cs typeface="Times New Roman"/>
          </a:endParaRPr>
        </a:p>
      </dsp:txBody>
      <dsp:txXfrm rot="5400000">
        <a:off x="2445" y="836391"/>
        <a:ext cx="2399140" cy="2509171"/>
      </dsp:txXfrm>
    </dsp:sp>
    <dsp:sp modelId="{5A098167-B31F-4809-A329-3862C61F00AD}">
      <dsp:nvSpPr>
        <dsp:cNvPr id="0" name=""/>
        <dsp:cNvSpPr/>
      </dsp:nvSpPr>
      <dsp:spPr>
        <a:xfrm rot="16200000">
          <a:off x="1676191" y="891406"/>
          <a:ext cx="4181953" cy="2399140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7950" tIns="0" rIns="109625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>
              <a:solidFill>
                <a:schemeClr val="tx1"/>
              </a:solidFill>
              <a:latin typeface="Calibri"/>
              <a:cs typeface="Times New Roman"/>
            </a:rPr>
            <a:t>2. </a:t>
          </a:r>
          <a:r>
            <a:rPr lang="sr-Cyrl-RS" sz="1700" b="1" u="sng" kern="1200">
              <a:solidFill>
                <a:schemeClr val="tx1"/>
              </a:solidFill>
              <a:latin typeface="Calibri"/>
              <a:cs typeface="Times New Roman"/>
            </a:rPr>
            <a:t>мисаоном (когнитивном)  </a:t>
          </a:r>
          <a:r>
            <a:rPr lang="sr-Cyrl-RS" sz="1700" b="1" kern="1200">
              <a:solidFill>
                <a:schemeClr val="tx1"/>
              </a:solidFill>
              <a:latin typeface="Calibri"/>
              <a:cs typeface="Times New Roman"/>
            </a:rPr>
            <a:t>- </a:t>
          </a:r>
          <a:r>
            <a:rPr lang="ru-RU" sz="1700" kern="1200">
              <a:latin typeface="Calibri"/>
              <a:cs typeface="Times New Roman"/>
            </a:rPr>
            <a:t>немогућност концентрације и одлучивања, тешкоће у доношењу одлука и решавању проблема  идр.</a:t>
          </a:r>
          <a:endParaRPr lang="en-US" sz="1700" kern="1200">
            <a:latin typeface="Calibri"/>
            <a:cs typeface="Times New Roman"/>
          </a:endParaRPr>
        </a:p>
      </dsp:txBody>
      <dsp:txXfrm rot="5400000">
        <a:off x="2567597" y="836391"/>
        <a:ext cx="2399140" cy="2509171"/>
      </dsp:txXfrm>
    </dsp:sp>
    <dsp:sp modelId="{F42EAF1A-BAD1-4621-B013-99CBE9466F8A}">
      <dsp:nvSpPr>
        <dsp:cNvPr id="0" name=""/>
        <dsp:cNvSpPr/>
      </dsp:nvSpPr>
      <dsp:spPr>
        <a:xfrm rot="16200000">
          <a:off x="4288080" y="891406"/>
          <a:ext cx="4181953" cy="2399140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7950" tIns="0" rIns="109625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>
              <a:solidFill>
                <a:schemeClr val="tx1"/>
              </a:solidFill>
              <a:latin typeface="Calibri"/>
              <a:cs typeface="Times New Roman"/>
            </a:rPr>
            <a:t>3. </a:t>
          </a:r>
          <a:r>
            <a:rPr lang="sr-Cyrl-RS" sz="1700" b="1" u="sng" kern="1200">
              <a:solidFill>
                <a:schemeClr val="tx1"/>
              </a:solidFill>
              <a:latin typeface="Calibri"/>
              <a:cs typeface="Times New Roman"/>
            </a:rPr>
            <a:t>психосоматском</a:t>
          </a:r>
          <a:r>
            <a:rPr lang="sr-Cyrl-RS" sz="1700" b="1" kern="1200">
              <a:solidFill>
                <a:schemeClr val="tx1"/>
              </a:solidFill>
              <a:latin typeface="Calibri"/>
              <a:cs typeface="Times New Roman"/>
            </a:rPr>
            <a:t> – </a:t>
          </a:r>
          <a:r>
            <a:rPr lang="ru-RU" sz="1700" kern="1200">
              <a:latin typeface="Calibri"/>
              <a:cs typeface="Times New Roman"/>
            </a:rPr>
            <a:t>поремећај сна, апетита главобоље, тешкоће са дисањем, проблеми са срцем и крвним притиском, „чвор“ у желуцу и сл.</a:t>
          </a:r>
          <a:endParaRPr lang="en-US" sz="1700" kern="1200">
            <a:latin typeface="Calibri"/>
            <a:cs typeface="Times New Roman"/>
          </a:endParaRPr>
        </a:p>
      </dsp:txBody>
      <dsp:txXfrm rot="5400000">
        <a:off x="5179486" y="836391"/>
        <a:ext cx="2399140" cy="2509171"/>
      </dsp:txXfrm>
    </dsp:sp>
    <dsp:sp modelId="{7D5C72AD-A4A3-42F2-8F49-415AEEEF812C}">
      <dsp:nvSpPr>
        <dsp:cNvPr id="0" name=""/>
        <dsp:cNvSpPr/>
      </dsp:nvSpPr>
      <dsp:spPr>
        <a:xfrm rot="16200000">
          <a:off x="6848266" y="891406"/>
          <a:ext cx="4181953" cy="2399140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7950" tIns="0" rIns="109625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>
              <a:solidFill>
                <a:schemeClr val="tx1"/>
              </a:solidFill>
            </a:rPr>
            <a:t>4</a:t>
          </a:r>
          <a:r>
            <a:rPr lang="sr-Cyrl-RS" sz="1700" b="1" kern="1200">
              <a:solidFill>
                <a:schemeClr val="tx1"/>
              </a:solidFill>
              <a:latin typeface="Calibri"/>
              <a:cs typeface="Times New Roman"/>
            </a:rPr>
            <a:t>. </a:t>
          </a:r>
          <a:r>
            <a:rPr lang="sr-Cyrl-RS" sz="1700" b="1" u="sng" kern="1200">
              <a:solidFill>
                <a:schemeClr val="tx1"/>
              </a:solidFill>
              <a:latin typeface="Calibri"/>
              <a:cs typeface="Times New Roman"/>
            </a:rPr>
            <a:t>понашајном</a:t>
          </a:r>
          <a:r>
            <a:rPr lang="sr-Cyrl-RS" sz="1700" b="1" kern="1200">
              <a:solidFill>
                <a:schemeClr val="tx1"/>
              </a:solidFill>
              <a:latin typeface="Calibri"/>
              <a:cs typeface="Times New Roman"/>
            </a:rPr>
            <a:t> </a:t>
          </a:r>
          <a:r>
            <a:rPr lang="sr-Cyrl-RS" sz="1700" b="1" kern="1200">
              <a:solidFill>
                <a:schemeClr val="tx1"/>
              </a:solidFill>
            </a:rPr>
            <a:t>- </a:t>
          </a:r>
          <a:r>
            <a:rPr lang="ru-RU" sz="1700" kern="1200">
              <a:latin typeface="Calibri"/>
              <a:cs typeface="Times New Roman"/>
            </a:rPr>
            <a:t>дезорганизовано понашање, узнемиреност, реакције су често импулсивне, одлуке се мењају или се јавља неспособност да се оне доносе, општа конфузија и сл).</a:t>
          </a:r>
          <a:endParaRPr lang="en-US" sz="1700" kern="1200">
            <a:latin typeface="Calibri"/>
            <a:cs typeface="Times New Roman"/>
          </a:endParaRPr>
        </a:p>
      </dsp:txBody>
      <dsp:txXfrm rot="5400000">
        <a:off x="7739672" y="836391"/>
        <a:ext cx="2399140" cy="2509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9D7AA-9E26-416C-BA4A-C7AAE97C2AE1}">
      <dsp:nvSpPr>
        <dsp:cNvPr id="0" name=""/>
        <dsp:cNvSpPr/>
      </dsp:nvSpPr>
      <dsp:spPr>
        <a:xfrm>
          <a:off x="0" y="1654666"/>
          <a:ext cx="10018714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30ACE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B688E-EB6D-4B84-9722-72176C6126BD}">
      <dsp:nvSpPr>
        <dsp:cNvPr id="0" name=""/>
        <dsp:cNvSpPr/>
      </dsp:nvSpPr>
      <dsp:spPr>
        <a:xfrm>
          <a:off x="495052" y="51419"/>
          <a:ext cx="9523661" cy="1769489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>
              <a:solidFill>
                <a:sysClr val="window" lastClr="FFFFFF"/>
              </a:solidFill>
              <a:latin typeface="Calibri"/>
              <a:ea typeface="+mn-ea"/>
              <a:cs typeface="Times New Roman"/>
            </a:rPr>
            <a:t>Кризни тим школе уз подршку запослених израђује саопштење које ће наставници прочитати на првом сусрету (као и остала саопштења – за родитеље, наставнике и медије). </a:t>
          </a:r>
          <a:endParaRPr lang="en-US" sz="2800" kern="1200" dirty="0">
            <a:solidFill>
              <a:sysClr val="window" lastClr="FFFFFF"/>
            </a:solidFill>
            <a:latin typeface="Calibri"/>
            <a:ea typeface="+mn-ea"/>
            <a:cs typeface="Times New Roman"/>
          </a:endParaRPr>
        </a:p>
      </dsp:txBody>
      <dsp:txXfrm>
        <a:off x="581431" y="137798"/>
        <a:ext cx="9350903" cy="1596731"/>
      </dsp:txXfrm>
    </dsp:sp>
    <dsp:sp modelId="{05E5BB48-E28A-4BB8-95BA-CE469DBC24E2}">
      <dsp:nvSpPr>
        <dsp:cNvPr id="0" name=""/>
        <dsp:cNvSpPr/>
      </dsp:nvSpPr>
      <dsp:spPr>
        <a:xfrm>
          <a:off x="0" y="3897571"/>
          <a:ext cx="10018714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30ACE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63E58-1A31-420A-99F9-5CD52A5C1436}">
      <dsp:nvSpPr>
        <dsp:cNvPr id="0" name=""/>
        <dsp:cNvSpPr/>
      </dsp:nvSpPr>
      <dsp:spPr>
        <a:xfrm>
          <a:off x="478432" y="2021866"/>
          <a:ext cx="9533346" cy="2052824"/>
        </a:xfrm>
        <a:prstGeom prst="roundRect">
          <a:avLst/>
        </a:prstGeom>
        <a:solidFill>
          <a:srgbClr val="30ACE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200" kern="1200">
              <a:solidFill>
                <a:sysClr val="window" lastClr="FFFFFF"/>
              </a:solidFill>
              <a:latin typeface="Calibri"/>
              <a:ea typeface="+mn-ea"/>
              <a:cs typeface="Times New Roman"/>
            </a:rPr>
            <a:t>Школа доноси план активности за даљи рад у складу са проценом целокупног стања и капацитета, уз континуирано праћење.</a:t>
          </a:r>
          <a:endParaRPr lang="en-US" sz="3200" kern="1200">
            <a:solidFill>
              <a:sysClr val="window" lastClr="FFFFFF"/>
            </a:solidFill>
            <a:latin typeface="Calibri"/>
            <a:ea typeface="+mn-ea"/>
            <a:cs typeface="Times New Roman"/>
          </a:endParaRPr>
        </a:p>
      </dsp:txBody>
      <dsp:txXfrm>
        <a:off x="578643" y="2122077"/>
        <a:ext cx="9332924" cy="1852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A37ED-DF57-4E55-9559-D8E95916BFBF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F5765-78B7-4AD0-AFAB-901C401D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9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7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04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0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79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9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46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4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62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5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8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7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97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51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84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68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51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97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5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82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0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2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94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00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2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877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107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557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45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69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4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553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6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711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785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483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4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092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288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42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12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487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676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5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421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465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721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128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9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954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492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792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921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71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8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822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0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8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7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A560-958C-454E-BD2D-9BA5DCC8648C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s://prosveta.gov.rs/kategorija/publikacije/page/3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s://prosveta.gov.rs/kategorija/publikacije/page/3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s://zuov.gov.rs/zdravlje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www.living-democracy.com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mpn.gov.rs/wp-content/uploads/2022/04/D-13-Primeri-primene-demokratskih-kompetencija-Kako-do-demokratske-kulture-u-skolama.pdf" TargetMode="External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mpn.gov.rs/wp-content/uploads/2022/05/HF27-living-democratic-family-SRP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prosveta.gov.rs/wp-content/uploads/2022/05/HF27-growing-up-democratic-family-SRP.pdf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hyperlink" Target="https://mpn.gov.rs/wp-content/uploads/2022/02/C-4Deca_u_digitalnom_dobu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mpn.gov.rs/wp-content/uploads/2022/02/C3Deca-i-internet-pametno-i-bezbedno-od-pocetka.pdf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hyperlink" Target="https://cuvamte.gov.rs/sr/obuke/onlajn-obuke-za-zaposlene-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vejeok.rs/podrska-tokom-krize/" TargetMode="External"/><Relationship Id="rId5" Type="http://schemas.openxmlformats.org/officeDocument/2006/relationships/hyperlink" Target="http://www.dps.org.rs/" TargetMode="External"/><Relationship Id="rId4" Type="http://schemas.openxmlformats.org/officeDocument/2006/relationships/hyperlink" Target="mailto:zastitaodnasilja@prosveta.gov.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A8479-FB32-45DE-8114-4687C24C208D}"/>
              </a:ext>
            </a:extLst>
          </p:cNvPr>
          <p:cNvSpPr txBox="1"/>
          <p:nvPr/>
        </p:nvSpPr>
        <p:spPr>
          <a:xfrm>
            <a:off x="2623325" y="2587360"/>
            <a:ext cx="703352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r-Cyrl-RS" sz="2800" b="1" err="1"/>
              <a:t>Вебинар</a:t>
            </a:r>
            <a:r>
              <a:rPr lang="sr-Cyrl-RS" sz="2800" b="1"/>
              <a:t> за психологе и </a:t>
            </a:r>
            <a:r>
              <a:rPr lang="sr-Cyrl-RS" sz="2800" b="1" err="1"/>
              <a:t>психолошкиње</a:t>
            </a:r>
            <a:r>
              <a:rPr lang="sr-Cyrl-RS" sz="2800" b="1"/>
              <a:t>, педагоге и </a:t>
            </a:r>
            <a:r>
              <a:rPr lang="sr-Cyrl-RS" sz="2800" b="1" err="1"/>
              <a:t>педагошкиње</a:t>
            </a:r>
            <a:r>
              <a:rPr lang="sr-Cyrl-RS" sz="2800" b="1"/>
              <a:t> и стручне сараднике и сараднице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4694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A8479-FB32-45DE-8114-4687C24C208D}"/>
              </a:ext>
            </a:extLst>
          </p:cNvPr>
          <p:cNvSpPr txBox="1"/>
          <p:nvPr/>
        </p:nvSpPr>
        <p:spPr>
          <a:xfrm>
            <a:off x="1633591" y="1366462"/>
            <a:ext cx="8753582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r-Cyrl-RS" sz="2800" b="1" dirty="0"/>
              <a:t>Основни принципи Психолошке Прве Помоћи</a:t>
            </a:r>
            <a:r>
              <a:rPr lang="en-US" sz="2800" b="1" dirty="0"/>
              <a:t> (PFA)</a:t>
            </a:r>
            <a:r>
              <a:rPr lang="sr-Cyrl-RS" sz="2800" b="1" dirty="0"/>
              <a:t> и Вештина за Психолошки Опоравак</a:t>
            </a:r>
            <a:r>
              <a:rPr lang="en-US" sz="2800" b="1" dirty="0"/>
              <a:t> (SPR)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(</a:t>
            </a:r>
            <a:r>
              <a:rPr lang="sr-Cyrl-RS" sz="2800" b="1" dirty="0"/>
              <a:t>Никола Петровић, Одсек за психологију Филозофског факултета</a:t>
            </a:r>
            <a:r>
              <a:rPr lang="en-US" sz="2800" b="1" dirty="0"/>
              <a:t>)</a:t>
            </a:r>
            <a:endParaRPr lang="en-US" sz="2800" b="1" dirty="0">
              <a:cs typeface="Calibri"/>
            </a:endParaRP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321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605064" y="1128409"/>
            <a:ext cx="927045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b="1"/>
              <a:t>Шта је психолошка прва помоћ (ППП)?</a:t>
            </a:r>
          </a:p>
          <a:p>
            <a:pPr>
              <a:spcAft>
                <a:spcPts val="1200"/>
              </a:spcAft>
              <a:defRPr/>
            </a:pPr>
            <a:endParaRPr lang="ru-RU" sz="1600"/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 err="1"/>
              <a:t>Пружање</a:t>
            </a:r>
            <a:r>
              <a:rPr lang="ru-RU" sz="1600"/>
              <a:t> </a:t>
            </a:r>
            <a:r>
              <a:rPr lang="ru-RU" sz="1600" err="1"/>
              <a:t>неинвазивне</a:t>
            </a:r>
            <a:r>
              <a:rPr lang="ru-RU" sz="1600"/>
              <a:t> </a:t>
            </a:r>
            <a:r>
              <a:rPr lang="ru-RU" sz="1600" err="1"/>
              <a:t>практичне</a:t>
            </a:r>
            <a:r>
              <a:rPr lang="ru-RU" sz="1600"/>
              <a:t> </a:t>
            </a:r>
            <a:r>
              <a:rPr lang="ru-RU" sz="1600" err="1"/>
              <a:t>помоћи</a:t>
            </a:r>
            <a:endParaRPr lang="ru-RU" sz="1600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/>
              <a:t>Не мора да </a:t>
            </a:r>
            <a:r>
              <a:rPr lang="ru-RU" sz="1600" err="1"/>
              <a:t>укључује</a:t>
            </a:r>
            <a:r>
              <a:rPr lang="ru-RU" sz="1600"/>
              <a:t> разговор о </a:t>
            </a:r>
            <a:r>
              <a:rPr lang="ru-RU" sz="1600" err="1"/>
              <a:t>трауматском</a:t>
            </a:r>
            <a:r>
              <a:rPr lang="ru-RU" sz="1600"/>
              <a:t> </a:t>
            </a:r>
            <a:r>
              <a:rPr lang="ru-RU" sz="1600" err="1"/>
              <a:t>догађају</a:t>
            </a:r>
            <a:endParaRPr lang="ru-RU" sz="1600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 err="1"/>
              <a:t>Превентивни</a:t>
            </a:r>
            <a:r>
              <a:rPr lang="ru-RU" sz="1600"/>
              <a:t> </a:t>
            </a:r>
            <a:r>
              <a:rPr lang="ru-RU" sz="1600" err="1"/>
              <a:t>поступак</a:t>
            </a:r>
            <a:r>
              <a:rPr lang="ru-RU" sz="1600"/>
              <a:t> за </a:t>
            </a:r>
            <a:r>
              <a:rPr lang="ru-RU" sz="1600" err="1"/>
              <a:t>спречавање</a:t>
            </a:r>
            <a:r>
              <a:rPr lang="ru-RU" sz="1600"/>
              <a:t> </a:t>
            </a:r>
            <a:r>
              <a:rPr lang="ru-RU" sz="1600" err="1"/>
              <a:t>тежих</a:t>
            </a:r>
            <a:r>
              <a:rPr lang="ru-RU" sz="1600"/>
              <a:t> </a:t>
            </a:r>
            <a:r>
              <a:rPr lang="ru-RU" sz="1600" err="1"/>
              <a:t>последица</a:t>
            </a:r>
            <a:r>
              <a:rPr lang="ru-RU" sz="1600"/>
              <a:t> кризе </a:t>
            </a:r>
            <a:endParaRPr lang="ru-RU" sz="1600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 err="1"/>
              <a:t>Обавља</a:t>
            </a:r>
            <a:r>
              <a:rPr lang="ru-RU" sz="1600"/>
              <a:t> се </a:t>
            </a:r>
            <a:r>
              <a:rPr lang="ru-RU" sz="1600" err="1"/>
              <a:t>непосредно</a:t>
            </a:r>
            <a:r>
              <a:rPr lang="ru-RU" sz="1600"/>
              <a:t> после </a:t>
            </a:r>
            <a:r>
              <a:rPr lang="ru-RU" sz="1600" err="1"/>
              <a:t>догађаја</a:t>
            </a:r>
            <a:r>
              <a:rPr lang="ru-RU" sz="1600"/>
              <a:t> </a:t>
            </a:r>
            <a:endParaRPr lang="ru-RU" sz="1600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 err="1"/>
              <a:t>Супортативна</a:t>
            </a:r>
            <a:r>
              <a:rPr lang="ru-RU" sz="1600"/>
              <a:t> </a:t>
            </a:r>
            <a:r>
              <a:rPr lang="ru-RU" sz="1600" err="1"/>
              <a:t>интервенција</a:t>
            </a:r>
            <a:r>
              <a:rPr lang="ru-RU" sz="1600"/>
              <a:t> </a:t>
            </a:r>
            <a:r>
              <a:rPr lang="ru-RU" sz="1600" err="1"/>
              <a:t>чији</a:t>
            </a:r>
            <a:r>
              <a:rPr lang="ru-RU" sz="1600"/>
              <a:t> </a:t>
            </a:r>
            <a:r>
              <a:rPr lang="ru-RU" sz="1600" err="1"/>
              <a:t>је</a:t>
            </a:r>
            <a:r>
              <a:rPr lang="ru-RU" sz="1600"/>
              <a:t> </a:t>
            </a:r>
            <a:r>
              <a:rPr lang="ru-RU" sz="1600" err="1"/>
              <a:t>циљ</a:t>
            </a:r>
            <a:r>
              <a:rPr lang="ru-RU" sz="1600"/>
              <a:t> </a:t>
            </a:r>
            <a:r>
              <a:rPr lang="ru-RU" sz="1600" err="1"/>
              <a:t>повећавање</a:t>
            </a:r>
            <a:r>
              <a:rPr lang="ru-RU" sz="1600"/>
              <a:t> </a:t>
            </a:r>
            <a:r>
              <a:rPr lang="ru-RU" sz="1600" err="1"/>
              <a:t>непосредне</a:t>
            </a:r>
            <a:r>
              <a:rPr lang="ru-RU" sz="1600"/>
              <a:t> </a:t>
            </a:r>
            <a:r>
              <a:rPr lang="ru-RU" sz="1600" err="1"/>
              <a:t>сигурности</a:t>
            </a:r>
            <a:r>
              <a:rPr lang="ru-RU" sz="1600"/>
              <a:t> </a:t>
            </a:r>
            <a:r>
              <a:rPr lang="ru-RU" sz="1600" err="1"/>
              <a:t>жртава</a:t>
            </a:r>
            <a:r>
              <a:rPr lang="ru-RU" sz="1600"/>
              <a:t> и </a:t>
            </a:r>
            <a:r>
              <a:rPr lang="ru-RU" sz="1600" err="1"/>
              <a:t>помоћ</a:t>
            </a:r>
            <a:r>
              <a:rPr lang="ru-RU" sz="1600"/>
              <a:t> при </a:t>
            </a:r>
            <a:r>
              <a:rPr lang="ru-RU" sz="1600" err="1"/>
              <a:t>решавању</a:t>
            </a:r>
            <a:r>
              <a:rPr lang="ru-RU" sz="1600"/>
              <a:t> </a:t>
            </a:r>
            <a:r>
              <a:rPr lang="ru-RU" sz="1600" err="1"/>
              <a:t>постојећих</a:t>
            </a:r>
            <a:r>
              <a:rPr lang="ru-RU" sz="1600"/>
              <a:t> или антиципираних проблема на саосећајан и ненаметљив начин</a:t>
            </a:r>
            <a:endParaRPr lang="ru-RU" sz="1600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/>
              <a:t>Важно </a:t>
            </a:r>
            <a:r>
              <a:rPr lang="ru-RU" sz="1600" err="1"/>
              <a:t>је</a:t>
            </a:r>
            <a:r>
              <a:rPr lang="ru-RU" sz="1600"/>
              <a:t> </a:t>
            </a:r>
            <a:r>
              <a:rPr lang="ru-RU" sz="1600" err="1"/>
              <a:t>препознати</a:t>
            </a:r>
            <a:r>
              <a:rPr lang="ru-RU" sz="1600"/>
              <a:t> потребу за </a:t>
            </a:r>
            <a:r>
              <a:rPr lang="ru-RU" sz="1600" err="1"/>
              <a:t>даљим</a:t>
            </a:r>
            <a:r>
              <a:rPr lang="ru-RU" sz="1600"/>
              <a:t> </a:t>
            </a:r>
            <a:r>
              <a:rPr lang="ru-RU" sz="1600" err="1"/>
              <a:t>интервенцијама</a:t>
            </a:r>
            <a:r>
              <a:rPr lang="ru-RU" sz="1600"/>
              <a:t> код неких особа</a:t>
            </a:r>
            <a:endParaRPr lang="ru-RU" sz="1600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 err="1"/>
              <a:t>Све</a:t>
            </a:r>
            <a:r>
              <a:rPr lang="ru-RU" sz="1600"/>
              <a:t> изречено </a:t>
            </a:r>
            <a:r>
              <a:rPr lang="ru-RU" sz="1600" err="1"/>
              <a:t>је</a:t>
            </a:r>
            <a:r>
              <a:rPr lang="ru-RU" sz="1600"/>
              <a:t> </a:t>
            </a:r>
            <a:r>
              <a:rPr lang="ru-RU" sz="1600" err="1"/>
              <a:t>поверљиво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33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596751" y="1685565"/>
            <a:ext cx="9270459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sr-Cyrl-RS" b="1"/>
              <a:t>Циљеви ППП су:</a:t>
            </a:r>
          </a:p>
          <a:p>
            <a:pPr>
              <a:spcAft>
                <a:spcPts val="1200"/>
              </a:spcAft>
              <a:defRPr/>
            </a:pPr>
            <a:endParaRPr lang="sr-Cyrl-RS" sz="1600"/>
          </a:p>
          <a:p>
            <a:pPr>
              <a:spcAft>
                <a:spcPts val="1200"/>
              </a:spcAft>
              <a:defRPr/>
            </a:pPr>
            <a:r>
              <a:rPr lang="sr-Cyrl-RS" sz="1600" b="1"/>
              <a:t>Физички:</a:t>
            </a:r>
            <a:r>
              <a:rPr lang="sr-Cyrl-RS" sz="1600"/>
              <a:t> осигурати преживљавање, очувати или вратити здравље</a:t>
            </a:r>
          </a:p>
          <a:p>
            <a:pPr>
              <a:spcAft>
                <a:spcPts val="1200"/>
              </a:spcAft>
              <a:defRPr/>
            </a:pPr>
            <a:r>
              <a:rPr lang="sr-Cyrl-RS" sz="1600" b="1"/>
              <a:t>Емоционални:</a:t>
            </a:r>
            <a:r>
              <a:rPr lang="sr-Cyrl-RS" sz="1600"/>
              <a:t> растерећење, могућност изражавања осећања</a:t>
            </a:r>
          </a:p>
          <a:p>
            <a:pPr>
              <a:spcAft>
                <a:spcPts val="1200"/>
              </a:spcAft>
              <a:defRPr/>
            </a:pPr>
            <a:r>
              <a:rPr lang="sr-Cyrl-RS" sz="1600" b="1"/>
              <a:t>Когнитивни:</a:t>
            </a:r>
            <a:r>
              <a:rPr lang="sr-Cyrl-RS" sz="1600"/>
              <a:t> ношење с догађајем, његовим разлозима и последицама</a:t>
            </a:r>
          </a:p>
          <a:p>
            <a:pPr>
              <a:spcAft>
                <a:spcPts val="1200"/>
              </a:spcAft>
              <a:defRPr/>
            </a:pPr>
            <a:r>
              <a:rPr lang="sr-Cyrl-RS" sz="1600" b="1" err="1"/>
              <a:t>Понашајни</a:t>
            </a:r>
            <a:r>
              <a:rPr lang="sr-Cyrl-RS" sz="1600" b="1"/>
              <a:t>:</a:t>
            </a:r>
            <a:r>
              <a:rPr lang="sr-Cyrl-RS" sz="1600"/>
              <a:t> прилагођавање понашања и односа ситуацији која је промењена </a:t>
            </a:r>
          </a:p>
          <a:p>
            <a:pPr>
              <a:spcAft>
                <a:spcPts val="1200"/>
              </a:spcAft>
              <a:defRPr/>
            </a:pPr>
            <a:r>
              <a:rPr lang="sr-Cyrl-RS" sz="1600" b="1"/>
              <a:t>Социјални: </a:t>
            </a:r>
            <a:r>
              <a:rPr lang="sr-Cyrl-RS" sz="1600"/>
              <a:t>поновно успоставити функционисање социјалних система (школа, породица...)</a:t>
            </a:r>
          </a:p>
        </p:txBody>
      </p:sp>
    </p:spTree>
    <p:extLst>
      <p:ext uri="{BB962C8B-B14F-4D97-AF65-F5344CB8AC3E}">
        <p14:creationId xmlns:p14="http://schemas.microsoft.com/office/powerpoint/2010/main" val="11295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546875" y="1102952"/>
            <a:ext cx="9270459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sz="1600"/>
          </a:p>
          <a:p>
            <a:r>
              <a:rPr lang="sr-Cyrl-RS"/>
              <a:t>Први корак при пружању ППП је </a:t>
            </a:r>
            <a:r>
              <a:rPr lang="sr-Cyrl-RS" b="1"/>
              <a:t>припрема самих помагача:</a:t>
            </a:r>
          </a:p>
          <a:p>
            <a:endParaRPr lang="sr-Cyrl-RS"/>
          </a:p>
          <a:p>
            <a:pPr marL="285750" indent="-285750">
              <a:buFont typeface="Arial"/>
              <a:buChar char="•"/>
            </a:pPr>
            <a:r>
              <a:rPr lang="ru-RU" sz="1600" err="1"/>
              <a:t>Сазнавање</a:t>
            </a:r>
            <a:r>
              <a:rPr lang="ru-RU" sz="1600"/>
              <a:t> </a:t>
            </a:r>
            <a:r>
              <a:rPr lang="ru-RU" sz="1600" err="1"/>
              <a:t>информација</a:t>
            </a:r>
            <a:r>
              <a:rPr lang="ru-RU" sz="1600"/>
              <a:t> о самом </a:t>
            </a:r>
            <a:r>
              <a:rPr lang="ru-RU" sz="1600" err="1"/>
              <a:t>догађају</a:t>
            </a:r>
            <a:r>
              <a:rPr lang="ru-RU" sz="1600"/>
              <a:t> пре </a:t>
            </a:r>
            <a:r>
              <a:rPr lang="ru-RU" sz="1600" err="1"/>
              <a:t>доласка</a:t>
            </a:r>
            <a:r>
              <a:rPr lang="ru-RU" sz="1600"/>
              <a:t> на </a:t>
            </a:r>
            <a:r>
              <a:rPr lang="ru-RU" sz="1600" err="1"/>
              <a:t>терен</a:t>
            </a:r>
            <a:r>
              <a:rPr lang="ru-RU" sz="1600"/>
              <a:t> (</a:t>
            </a:r>
            <a:r>
              <a:rPr lang="ru-RU" sz="1600" err="1"/>
              <a:t>нпр</a:t>
            </a:r>
            <a:r>
              <a:rPr lang="ru-RU" sz="1600"/>
              <a:t>. имена </a:t>
            </a:r>
            <a:r>
              <a:rPr lang="ru-RU" sz="1600" err="1"/>
              <a:t>убијених</a:t>
            </a:r>
            <a:r>
              <a:rPr lang="ru-RU" sz="1600"/>
              <a:t> и </a:t>
            </a:r>
            <a:r>
              <a:rPr lang="ru-RU" sz="1600" err="1"/>
              <a:t>рањених</a:t>
            </a:r>
            <a:r>
              <a:rPr lang="ru-RU" sz="1600"/>
              <a:t>)</a:t>
            </a:r>
            <a:endParaRPr lang="ru-RU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1600" err="1"/>
              <a:t>Сазнавање</a:t>
            </a:r>
            <a:r>
              <a:rPr lang="ru-RU" sz="1600"/>
              <a:t> </a:t>
            </a:r>
            <a:r>
              <a:rPr lang="ru-RU" sz="1600" err="1"/>
              <a:t>информација</a:t>
            </a:r>
            <a:r>
              <a:rPr lang="ru-RU" sz="1600"/>
              <a:t> о томе где особе у </a:t>
            </a:r>
            <a:r>
              <a:rPr lang="ru-RU" sz="1600" err="1"/>
              <a:t>кризи</a:t>
            </a:r>
            <a:r>
              <a:rPr lang="ru-RU" sz="1600"/>
              <a:t> могу </a:t>
            </a:r>
            <a:r>
              <a:rPr lang="ru-RU" sz="1600" err="1"/>
              <a:t>добити</a:t>
            </a:r>
            <a:r>
              <a:rPr lang="ru-RU" sz="1600"/>
              <a:t> </a:t>
            </a:r>
            <a:r>
              <a:rPr lang="ru-RU" sz="1600" err="1"/>
              <a:t>помоћ</a:t>
            </a:r>
            <a:r>
              <a:rPr lang="ru-RU" sz="1600"/>
              <a:t> свих </a:t>
            </a:r>
            <a:r>
              <a:rPr lang="ru-RU" sz="1600" err="1"/>
              <a:t>врста</a:t>
            </a:r>
            <a:endParaRPr lang="ru-RU" sz="1600" err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1600" err="1"/>
              <a:t>Сазнавање</a:t>
            </a:r>
            <a:r>
              <a:rPr lang="ru-RU" sz="1600"/>
              <a:t> да ли су особе у </a:t>
            </a:r>
            <a:r>
              <a:rPr lang="ru-RU" sz="1600" err="1"/>
              <a:t>кризи</a:t>
            </a:r>
            <a:r>
              <a:rPr lang="ru-RU" sz="1600"/>
              <a:t> из </a:t>
            </a:r>
            <a:r>
              <a:rPr lang="ru-RU" sz="1600" err="1"/>
              <a:t>другачије</a:t>
            </a:r>
            <a:r>
              <a:rPr lang="ru-RU" sz="1600"/>
              <a:t> </a:t>
            </a:r>
            <a:r>
              <a:rPr lang="ru-RU" sz="1600" err="1"/>
              <a:t>културе</a:t>
            </a:r>
            <a:endParaRPr lang="ru-RU" sz="1600" err="1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 sz="1600">
              <a:cs typeface="Calibri"/>
            </a:endParaRPr>
          </a:p>
          <a:p>
            <a:r>
              <a:rPr lang="ru-RU"/>
              <a:t>Други корак је </a:t>
            </a:r>
            <a:r>
              <a:rPr lang="ru-RU" b="1"/>
              <a:t>тријажа и успостављање контакта</a:t>
            </a:r>
            <a:r>
              <a:rPr lang="ru-RU"/>
              <a:t>. Подразумева: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1600" err="1"/>
              <a:t>Представљање</a:t>
            </a:r>
            <a:r>
              <a:rPr lang="ru-RU" sz="1600"/>
              <a:t> и </a:t>
            </a:r>
            <a:r>
              <a:rPr lang="ru-RU" sz="1600" err="1"/>
              <a:t>успостављање</a:t>
            </a:r>
            <a:r>
              <a:rPr lang="ru-RU" sz="1600"/>
              <a:t> </a:t>
            </a:r>
            <a:r>
              <a:rPr lang="ru-RU" sz="1600" err="1"/>
              <a:t>односа</a:t>
            </a:r>
            <a:endParaRPr lang="ru-RU" sz="1600" err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1600" err="1"/>
              <a:t>Примећивање</a:t>
            </a:r>
            <a:r>
              <a:rPr lang="ru-RU" sz="1600"/>
              <a:t> да ли </a:t>
            </a:r>
            <a:r>
              <a:rPr lang="ru-RU" sz="1600" err="1"/>
              <a:t>је</a:t>
            </a:r>
            <a:r>
              <a:rPr lang="ru-RU" sz="1600"/>
              <a:t> </a:t>
            </a:r>
            <a:r>
              <a:rPr lang="ru-RU" sz="1600" err="1"/>
              <a:t>некоме</a:t>
            </a:r>
            <a:r>
              <a:rPr lang="ru-RU" sz="1600"/>
              <a:t> потребна друга </a:t>
            </a:r>
            <a:r>
              <a:rPr lang="ru-RU" sz="1600" err="1"/>
              <a:t>врста</a:t>
            </a:r>
            <a:r>
              <a:rPr lang="ru-RU" sz="1600"/>
              <a:t> </a:t>
            </a:r>
            <a:r>
              <a:rPr lang="ru-RU" sz="1600" err="1"/>
              <a:t>помоћи</a:t>
            </a:r>
            <a:r>
              <a:rPr lang="ru-RU" sz="1600"/>
              <a:t> (</a:t>
            </a:r>
            <a:r>
              <a:rPr lang="ru-RU" sz="1600" err="1"/>
              <a:t>нпр</a:t>
            </a:r>
            <a:r>
              <a:rPr lang="ru-RU" sz="1600"/>
              <a:t>. </a:t>
            </a:r>
            <a:r>
              <a:rPr lang="ru-RU" sz="1600" err="1"/>
              <a:t>психијатријска</a:t>
            </a:r>
            <a:r>
              <a:rPr lang="ru-RU" sz="1600"/>
              <a:t>)</a:t>
            </a:r>
            <a:endParaRPr lang="sr-Latn-RS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 sz="1600">
              <a:cs typeface="Calibri"/>
            </a:endParaRPr>
          </a:p>
          <a:p>
            <a:r>
              <a:rPr lang="sr-Cyrl-RS" sz="1600"/>
              <a:t>Напомена: </a:t>
            </a:r>
            <a:r>
              <a:rPr lang="ru-RU" sz="1600"/>
              <a:t>Подршка се не намеће онима који је не желе, али им се каже да је могу добити и накнадно (нису сви трауматизовани)</a:t>
            </a:r>
            <a:endParaRPr lang="ru-RU" sz="1600">
              <a:cs typeface="Calibri"/>
            </a:endParaRPr>
          </a:p>
          <a:p>
            <a:endParaRPr lang="ru-RU"/>
          </a:p>
          <a:p>
            <a:endParaRPr lang="ru-RU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3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605064" y="1128409"/>
            <a:ext cx="9270459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/>
              <a:t>Трећи корак је</a:t>
            </a:r>
            <a:r>
              <a:rPr lang="ru-RU" b="1"/>
              <a:t> активно слушање. </a:t>
            </a:r>
            <a:endParaRPr lang="ru-RU" b="1">
              <a:cs typeface="Calibri"/>
            </a:endParaRPr>
          </a:p>
          <a:p>
            <a:pPr>
              <a:spcAft>
                <a:spcPts val="1200"/>
              </a:spcAft>
              <a:defRPr/>
            </a:pPr>
            <a:r>
              <a:rPr lang="ru-RU" sz="1600"/>
              <a:t>Помагач пита за потребе особе у кризи тј. о чему би она желела да прича</a:t>
            </a:r>
          </a:p>
          <a:p>
            <a:pPr>
              <a:spcAft>
                <a:spcPts val="1200"/>
              </a:spcAft>
              <a:defRPr/>
            </a:pPr>
            <a:r>
              <a:rPr lang="ru-RU" sz="1600"/>
              <a:t>Помагач слуша и показује разумевање и емпатију, али не испитује о трауматском догађају</a:t>
            </a:r>
          </a:p>
          <a:p>
            <a:pPr>
              <a:spcAft>
                <a:spcPts val="1200"/>
              </a:spcAft>
              <a:defRPr/>
            </a:pPr>
            <a:r>
              <a:rPr lang="ru-RU" sz="1600"/>
              <a:t>Помагач дозвољава и тишину, не прекида и не пожурује особу у кризи (не гледа на сат стално)</a:t>
            </a:r>
          </a:p>
          <a:p>
            <a:pPr>
              <a:spcAft>
                <a:spcPts val="1200"/>
              </a:spcAft>
              <a:defRPr/>
            </a:pPr>
            <a:r>
              <a:rPr lang="ru-RU" sz="1600"/>
              <a:t>Користе се: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 err="1"/>
              <a:t>Парафразирање</a:t>
            </a:r>
            <a:r>
              <a:rPr lang="ru-RU" sz="1600"/>
              <a:t> (како би особа видела да </a:t>
            </a:r>
            <a:r>
              <a:rPr lang="ru-RU" sz="1600" err="1"/>
              <a:t>пажљиво</a:t>
            </a:r>
            <a:r>
              <a:rPr lang="ru-RU" sz="1600"/>
              <a:t> </a:t>
            </a:r>
            <a:r>
              <a:rPr lang="ru-RU" sz="1600" err="1"/>
              <a:t>слушате</a:t>
            </a:r>
            <a:r>
              <a:rPr lang="ru-RU" sz="1600"/>
              <a:t>)</a:t>
            </a:r>
            <a:endParaRPr lang="ru-RU" sz="1600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 err="1"/>
              <a:t>Рефлектовање</a:t>
            </a:r>
            <a:r>
              <a:rPr lang="ru-RU" sz="1600"/>
              <a:t> (</a:t>
            </a:r>
            <a:r>
              <a:rPr lang="ru-RU" sz="1600" err="1"/>
              <a:t>понављање</a:t>
            </a:r>
            <a:r>
              <a:rPr lang="ru-RU" sz="1600"/>
              <a:t> </a:t>
            </a:r>
            <a:r>
              <a:rPr lang="ru-RU" sz="1600" err="1"/>
              <a:t>неколико</a:t>
            </a:r>
            <a:r>
              <a:rPr lang="ru-RU" sz="1600"/>
              <a:t> </a:t>
            </a:r>
            <a:r>
              <a:rPr lang="ru-RU" sz="1600" err="1"/>
              <a:t>последњих</a:t>
            </a:r>
            <a:r>
              <a:rPr lang="ru-RU" sz="1600"/>
              <a:t> речи)</a:t>
            </a:r>
            <a:endParaRPr lang="ru-RU" sz="1600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 err="1"/>
              <a:t>Минимални</a:t>
            </a:r>
            <a:r>
              <a:rPr lang="ru-RU" sz="1600"/>
              <a:t> </a:t>
            </a:r>
            <a:r>
              <a:rPr lang="ru-RU" sz="1600" err="1"/>
              <a:t>охрабривачи</a:t>
            </a:r>
            <a:r>
              <a:rPr lang="ru-RU" sz="1600"/>
              <a:t> (</a:t>
            </a:r>
            <a:r>
              <a:rPr lang="ru-RU" sz="1600" err="1"/>
              <a:t>аха</a:t>
            </a:r>
            <a:r>
              <a:rPr lang="ru-RU" sz="1600"/>
              <a:t>, </a:t>
            </a:r>
            <a:r>
              <a:rPr lang="ru-RU" sz="1600" err="1"/>
              <a:t>мхм</a:t>
            </a:r>
            <a:r>
              <a:rPr lang="ru-RU" sz="1600"/>
              <a:t>, да, </a:t>
            </a:r>
            <a:r>
              <a:rPr lang="ru-RU" sz="1600" err="1"/>
              <a:t>климање</a:t>
            </a:r>
            <a:r>
              <a:rPr lang="ru-RU" sz="1600"/>
              <a:t> </a:t>
            </a:r>
            <a:r>
              <a:rPr lang="ru-RU" sz="1600" err="1"/>
              <a:t>главом</a:t>
            </a:r>
            <a:r>
              <a:rPr lang="ru-RU" sz="1600"/>
              <a:t>...)</a:t>
            </a:r>
            <a:endParaRPr lang="ru-RU" sz="1600">
              <a:cs typeface="Calibri"/>
            </a:endParaRPr>
          </a:p>
          <a:p>
            <a:pPr>
              <a:spcAft>
                <a:spcPts val="1200"/>
              </a:spcAft>
              <a:defRPr/>
            </a:pPr>
            <a:r>
              <a:rPr lang="ru-RU" err="1"/>
              <a:t>Четврти</a:t>
            </a:r>
            <a:r>
              <a:rPr lang="ru-RU"/>
              <a:t> </a:t>
            </a:r>
            <a:r>
              <a:rPr lang="ru-RU" err="1"/>
              <a:t>корак</a:t>
            </a:r>
            <a:r>
              <a:rPr lang="ru-RU"/>
              <a:t> </a:t>
            </a:r>
            <a:r>
              <a:rPr lang="ru-RU" err="1"/>
              <a:t>је</a:t>
            </a:r>
            <a:r>
              <a:rPr lang="ru-RU"/>
              <a:t> </a:t>
            </a:r>
            <a:r>
              <a:rPr lang="ru-RU" b="1" err="1"/>
              <a:t>смиривање</a:t>
            </a:r>
            <a:r>
              <a:rPr lang="ru-RU" b="1"/>
              <a:t> особа</a:t>
            </a:r>
            <a:r>
              <a:rPr lang="ru-RU"/>
              <a:t>.</a:t>
            </a:r>
            <a:r>
              <a:rPr lang="ru-RU" sz="1600"/>
              <a:t> </a:t>
            </a:r>
          </a:p>
          <a:p>
            <a:pPr>
              <a:spcAft>
                <a:spcPts val="1200"/>
              </a:spcAft>
              <a:defRPr/>
            </a:pPr>
            <a:r>
              <a:rPr lang="ru-RU" sz="1600" err="1"/>
              <a:t>Помагач</a:t>
            </a:r>
            <a:r>
              <a:rPr lang="ru-RU" sz="1600"/>
              <a:t> би </a:t>
            </a:r>
            <a:r>
              <a:rPr lang="ru-RU" sz="1600" err="1"/>
              <a:t>требало</a:t>
            </a:r>
            <a:r>
              <a:rPr lang="ru-RU" sz="1600"/>
              <a:t> да буде смирен и говори </a:t>
            </a:r>
            <a:r>
              <a:rPr lang="ru-RU" sz="1600" err="1"/>
              <a:t>смиреним</a:t>
            </a:r>
            <a:r>
              <a:rPr lang="ru-RU" sz="1600"/>
              <a:t> и благим гласом и истакне да су корисници сада на безбедном. Ако је неко баш узнемирен предузеће се додатне мере (упућивање на дубоко дисање и сл.).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605064" y="1128409"/>
            <a:ext cx="9270459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/>
              <a:t>Пети корак је </a:t>
            </a:r>
            <a:r>
              <a:rPr lang="sr-Cyrl-RS" b="1"/>
              <a:t>помагање људима да боље превладају ситуацију</a:t>
            </a:r>
            <a:r>
              <a:rPr lang="sr-Cyrl-RS"/>
              <a:t>.</a:t>
            </a:r>
            <a:endParaRPr lang="sr-Cyrl-RS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 err="1"/>
              <a:t>Давање</a:t>
            </a:r>
            <a:r>
              <a:rPr lang="ru-RU" sz="1600"/>
              <a:t> </a:t>
            </a:r>
            <a:r>
              <a:rPr lang="ru-RU" sz="1600" err="1"/>
              <a:t>информација</a:t>
            </a:r>
            <a:r>
              <a:rPr lang="ru-RU" sz="1600"/>
              <a:t> о </a:t>
            </a:r>
            <a:r>
              <a:rPr lang="ru-RU" sz="1600" err="1"/>
              <a:t>активним</a:t>
            </a:r>
            <a:r>
              <a:rPr lang="ru-RU" sz="1600"/>
              <a:t> </a:t>
            </a:r>
            <a:r>
              <a:rPr lang="ru-RU" sz="1600" err="1"/>
              <a:t>стратегијама</a:t>
            </a:r>
            <a:r>
              <a:rPr lang="ru-RU" sz="1600"/>
              <a:t> </a:t>
            </a:r>
            <a:r>
              <a:rPr lang="ru-RU" sz="1600" err="1"/>
              <a:t>превладавања</a:t>
            </a:r>
            <a:r>
              <a:rPr lang="ru-RU" sz="1600"/>
              <a:t> и </a:t>
            </a:r>
            <a:r>
              <a:rPr lang="ru-RU" sz="1600" err="1"/>
              <a:t>подршке</a:t>
            </a:r>
            <a:r>
              <a:rPr lang="ru-RU" sz="1600"/>
              <a:t> за </a:t>
            </a:r>
            <a:r>
              <a:rPr lang="ru-RU" sz="1600" err="1"/>
              <a:t>такве</a:t>
            </a:r>
            <a:r>
              <a:rPr lang="ru-RU" sz="1600"/>
              <a:t> активности (</a:t>
            </a:r>
            <a:r>
              <a:rPr lang="ru-RU" sz="1600" err="1"/>
              <a:t>дружење</a:t>
            </a:r>
            <a:r>
              <a:rPr lang="ru-RU" sz="1600"/>
              <a:t>, физичка активност, итд.)</a:t>
            </a:r>
            <a:endParaRPr lang="ru-RU" sz="1600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 err="1"/>
              <a:t>Пружање</a:t>
            </a:r>
            <a:r>
              <a:rPr lang="ru-RU" sz="1600"/>
              <a:t> </a:t>
            </a:r>
            <a:r>
              <a:rPr lang="ru-RU" sz="1600" err="1"/>
              <a:t>основних</a:t>
            </a:r>
            <a:r>
              <a:rPr lang="ru-RU" sz="1600"/>
              <a:t> </a:t>
            </a:r>
            <a:r>
              <a:rPr lang="ru-RU" sz="1600" err="1"/>
              <a:t>информација</a:t>
            </a:r>
            <a:r>
              <a:rPr lang="ru-RU" sz="1600"/>
              <a:t> о </a:t>
            </a:r>
            <a:r>
              <a:rPr lang="ru-RU" sz="1600" err="1"/>
              <a:t>реакцијама</a:t>
            </a:r>
            <a:r>
              <a:rPr lang="ru-RU" sz="1600"/>
              <a:t> на </a:t>
            </a:r>
            <a:r>
              <a:rPr lang="ru-RU" sz="1600" err="1"/>
              <a:t>стрес</a:t>
            </a:r>
            <a:r>
              <a:rPr lang="ru-RU" sz="1600"/>
              <a:t> - </a:t>
            </a:r>
            <a:r>
              <a:rPr lang="ru-RU" sz="1600" err="1"/>
              <a:t>нормализација</a:t>
            </a:r>
            <a:endParaRPr lang="ru-RU" sz="1600" err="1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 err="1"/>
              <a:t>Давање</a:t>
            </a:r>
            <a:r>
              <a:rPr lang="ru-RU" sz="1600"/>
              <a:t> наде</a:t>
            </a:r>
            <a:endParaRPr lang="ru-RU" sz="1600">
              <a:cs typeface="Calibri"/>
            </a:endParaRPr>
          </a:p>
          <a:p>
            <a:pPr>
              <a:spcAft>
                <a:spcPts val="1200"/>
              </a:spcAft>
              <a:defRPr/>
            </a:pPr>
            <a:r>
              <a:rPr lang="ru-RU"/>
              <a:t>Шести корак је </a:t>
            </a:r>
            <a:r>
              <a:rPr lang="ru-RU" b="1"/>
              <a:t>давање информација које знате ако их корисници затраже.</a:t>
            </a:r>
            <a:endParaRPr lang="ru-RU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/>
              <a:t>Ако не знате информацију кажите: „Не знам, али потрудићу се да Вам набавим ту информацију“</a:t>
            </a:r>
            <a:endParaRPr lang="ru-RU" sz="1600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ru-RU" sz="1600"/>
              <a:t>Немојте давати лажна обећања и непроверене информације</a:t>
            </a:r>
            <a:endParaRPr lang="ru-RU" sz="1600">
              <a:cs typeface="Calibri"/>
            </a:endParaRPr>
          </a:p>
          <a:p>
            <a:pPr>
              <a:spcAft>
                <a:spcPts val="1200"/>
              </a:spcAft>
              <a:defRPr/>
            </a:pPr>
            <a:r>
              <a:rPr lang="ru-RU"/>
              <a:t>Седми и последњи корак је </a:t>
            </a:r>
            <a:r>
              <a:rPr lang="ru-RU" b="1"/>
              <a:t>вођење документације </a:t>
            </a:r>
            <a:r>
              <a:rPr lang="ru-RU"/>
              <a:t>о томе шта је урађено и бележење да ли би на неког корисника требало посебно обратити пажњу. </a:t>
            </a:r>
            <a:endParaRPr lang="ru-RU">
              <a:cs typeface="Calibri"/>
            </a:endParaRPr>
          </a:p>
          <a:p>
            <a:pPr>
              <a:spcAft>
                <a:spcPts val="1200"/>
              </a:spcAft>
              <a:defRPr/>
            </a:pPr>
            <a:endParaRPr lang="ru-RU" sz="1600">
              <a:latin typeface="Univers-Black"/>
            </a:endParaRPr>
          </a:p>
          <a:p>
            <a:pPr>
              <a:spcAft>
                <a:spcPts val="1200"/>
              </a:spcAft>
              <a:defRPr/>
            </a:pPr>
            <a:endParaRPr lang="sr-Cyrl-RS" sz="1600">
              <a:latin typeface="Univers-Black"/>
            </a:endParaRPr>
          </a:p>
          <a:p>
            <a:pPr>
              <a:spcAft>
                <a:spcPts val="1200"/>
              </a:spcAft>
              <a:defRPr/>
            </a:pPr>
            <a:endParaRPr lang="ru-RU" sz="1600">
              <a:latin typeface="Univers-Black"/>
            </a:endParaRPr>
          </a:p>
        </p:txBody>
      </p:sp>
    </p:spTree>
    <p:extLst>
      <p:ext uri="{BB962C8B-B14F-4D97-AF65-F5344CB8AC3E}">
        <p14:creationId xmlns:p14="http://schemas.microsoft.com/office/powerpoint/2010/main" val="204890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588438" y="1061076"/>
            <a:ext cx="9270459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/>
              <a:t>Постоји неколико ствари које се </a:t>
            </a:r>
            <a:r>
              <a:rPr lang="sr-Cyrl-RS" b="1"/>
              <a:t>НЕ РАДЕ</a:t>
            </a:r>
            <a:r>
              <a:rPr lang="sr-Cyrl-RS"/>
              <a:t>:</a:t>
            </a:r>
          </a:p>
          <a:p>
            <a:endParaRPr lang="sr-Cyrl-RS"/>
          </a:p>
          <a:p>
            <a:pPr marL="285750" indent="-285750">
              <a:buFont typeface="Arial"/>
              <a:buChar char="•"/>
            </a:pPr>
            <a:r>
              <a:rPr lang="ru-RU"/>
              <a:t>Не прекидајте и не пожурујте особе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/>
              <a:t>Немојте рећи: не треба тако да се осећате, треба да сте срећни што сте преживели, време лечи све, све ће бити у реду, није тако страшно, све се дешава са разлогом…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/>
              <a:t>Не користите стручне термине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/>
              <a:t>Не користите негативне термине за људе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/>
              <a:t>Немојте им говорити шта да раде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/>
              <a:t>Не делите своја искуства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/>
              <a:t>Не завршавајте реченице људи…</a:t>
            </a:r>
            <a:endParaRPr lang="ru-RU">
              <a:cs typeface="Calibri"/>
            </a:endParaRPr>
          </a:p>
          <a:p>
            <a:pPr marL="285750" indent="-285750">
              <a:buFontTx/>
              <a:buChar char="-"/>
            </a:pPr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49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A8479-FB32-45DE-8114-4687C24C208D}"/>
              </a:ext>
            </a:extLst>
          </p:cNvPr>
          <p:cNvSpPr txBox="1"/>
          <p:nvPr/>
        </p:nvSpPr>
        <p:spPr>
          <a:xfrm>
            <a:off x="2623325" y="2587360"/>
            <a:ext cx="703352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r-Cyrl-RS" sz="2800" b="1"/>
              <a:t>Вештине психолошког опоравка</a:t>
            </a:r>
          </a:p>
          <a:p>
            <a:pPr algn="ctr"/>
            <a:endParaRPr lang="en-US" sz="2800" b="1"/>
          </a:p>
          <a:p>
            <a:pPr algn="ctr"/>
            <a:r>
              <a:rPr lang="en-US" sz="2800" b="1"/>
              <a:t>(</a:t>
            </a:r>
            <a:r>
              <a:rPr lang="sr-Cyrl-RS" sz="2800" b="1"/>
              <a:t>Никола Петровић</a:t>
            </a:r>
            <a:r>
              <a:rPr lang="en-US" sz="2800" b="1"/>
              <a:t>)</a:t>
            </a:r>
          </a:p>
          <a:p>
            <a:pPr algn="ctr"/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6699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555188" y="1478898"/>
            <a:ext cx="9270459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O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во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 je </a:t>
            </a:r>
            <a:r>
              <a:rPr lang="sr-Cyrl-RS">
                <a:solidFill>
                  <a:srgbClr val="000000"/>
                </a:solidFill>
              </a:rPr>
              <a:t>интервенција која се реализује након 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ППП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 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са циљем да се помогне деци, родитељима и члановима заједнице у недељама и месецима после трауматичног догађаја са циљем да се смање негативне психолошке последице и побољша способност сналажења и овладавања свакодневних животних изазова </a:t>
            </a:r>
          </a:p>
          <a:p>
            <a:pPr algn="l" rtl="0" fontAlgn="base"/>
            <a:endParaRPr lang="sr-Cyrl-RS" b="0" i="0" u="none" strike="noStrike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r-Cyrl-RS">
                <a:solidFill>
                  <a:srgbClr val="000000"/>
                </a:solidFill>
              </a:rPr>
              <a:t> 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То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 je 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приступ који не „</a:t>
            </a:r>
            <a:r>
              <a:rPr lang="sr-Cyrl-RS" b="0" i="0" u="none" strike="noStrike" err="1">
                <a:solidFill>
                  <a:srgbClr val="000000"/>
                </a:solidFill>
                <a:effectLst/>
              </a:rPr>
              <a:t>патологизира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“ и „</a:t>
            </a:r>
            <a:r>
              <a:rPr lang="sr-Cyrl-RS" b="0" i="0" u="none" strike="noStrike" err="1">
                <a:solidFill>
                  <a:srgbClr val="000000"/>
                </a:solidFill>
                <a:effectLst/>
              </a:rPr>
              <a:t>медикализује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“ стање особе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r-Cyrl-RS">
              <a:solidFill>
                <a:srgbClr val="000000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 SPR </a:t>
            </a:r>
            <a:r>
              <a:rPr lang="sr-Cyrl-RS" b="1" u="sng">
                <a:solidFill>
                  <a:srgbClr val="000000"/>
                </a:solidFill>
              </a:rPr>
              <a:t>није </a:t>
            </a:r>
            <a:r>
              <a:rPr lang="sr-Cyrl-RS">
                <a:solidFill>
                  <a:srgbClr val="000000"/>
                </a:solidFill>
              </a:rPr>
              <a:t>терапија или психолошко саветовање, већ низ структурисаних активности које омогућавају особи да поврати осећај контроле и компетенције над сопственим животом</a:t>
            </a:r>
            <a:endParaRPr lang="sr-Cyrl-RS" b="0" i="0" u="none" strike="noStrike">
              <a:solidFill>
                <a:srgbClr val="000000"/>
              </a:solidFill>
              <a:effectLst/>
            </a:endParaRPr>
          </a:p>
          <a:p>
            <a:pPr algn="l" rtl="0" fontAlgn="base"/>
            <a:endParaRPr lang="sr-Cyrl-RS" b="0" i="0" u="none" strike="noStrike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r-Cyrl-RS" b="0" i="0" u="none" strike="noStrike">
                <a:solidFill>
                  <a:srgbClr val="000000"/>
                </a:solidFill>
                <a:effectLst/>
              </a:rPr>
              <a:t> Обично се ради са децом старијом од 10 година  у периоду од 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10-12 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недељних сесија по сат времена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; 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може са малом групом деце, али и са појединцима 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6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4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580127" y="1568686"/>
            <a:ext cx="9270459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sr-Cyrl-RS">
                <a:solidFill>
                  <a:srgbClr val="000000"/>
                </a:solidFill>
              </a:rPr>
              <a:t>Циљ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 je 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да се:</a:t>
            </a:r>
            <a:endParaRPr lang="sr-Cyrl-RS">
              <a:solidFill>
                <a:srgbClr val="000000"/>
              </a:solidFill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1) 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заштити ментално здравље деце која су преживела трауматичну ситуацију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, </a:t>
            </a:r>
            <a:endParaRPr lang="sr-Cyrl-RS" b="0" i="0" u="none" strike="noStrike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2) 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ојача дечије способности да се сами побрину о својим потребама и бригама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, </a:t>
            </a:r>
            <a:endParaRPr lang="sr-Cyrl-RS" b="0" i="0" u="none" strike="noStrike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3) 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дете научи вештине које ће му омогућити да се опорави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, </a:t>
            </a:r>
            <a:endParaRPr lang="sr-Cyrl-RS" b="0" i="0" u="none" strike="noStrike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4) 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превенира и промовише усвајање адаптивних реакција и понашања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​</a:t>
            </a:r>
            <a:endParaRPr lang="sr-Cyrl-RS" b="0" i="0" u="none" strike="noStrike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  ​</a:t>
            </a:r>
          </a:p>
          <a:p>
            <a:pPr fontAlgn="base"/>
            <a:r>
              <a:rPr lang="sr-Cyrl-RS" b="0" i="0" u="none" strike="noStrike">
                <a:solidFill>
                  <a:srgbClr val="000000"/>
                </a:solidFill>
                <a:effectLst/>
              </a:rPr>
              <a:t>Фокус 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je 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н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a:</a:t>
            </a:r>
            <a:r>
              <a:rPr lang="en-US">
                <a:solidFill>
                  <a:srgbClr val="000000"/>
                </a:solidFill>
              </a:rPr>
              <a:t> </a:t>
            </a:r>
            <a:endParaRPr lang="sr-Cyrl-RS" b="0" i="0" u="none" strike="noStrike">
              <a:solidFill>
                <a:srgbClr val="000000"/>
              </a:solidFill>
              <a:effectLst/>
              <a:cs typeface="Calibri"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1) 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развијању вештина за решавање проблема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,</a:t>
            </a:r>
            <a:endParaRPr lang="sr-Cyrl-RS" b="0" i="0" u="none" strike="noStrike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2) 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промовисању позитивних активности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, </a:t>
            </a:r>
            <a:endParaRPr lang="sr-Cyrl-RS" b="0" i="0" u="none" strike="noStrike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3) 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учењу контролисања сопствених реакција и осећања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, </a:t>
            </a:r>
            <a:endParaRPr lang="sr-Cyrl-RS" b="0" i="0" u="none" strike="noStrike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4) 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овладавање вештином позитивног размишљања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, </a:t>
            </a:r>
            <a:endParaRPr lang="sr-Cyrl-RS" b="0" i="0" u="none" strike="noStrike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5) </a:t>
            </a:r>
            <a:r>
              <a:rPr lang="sr-Cyrl-RS" b="0" i="0" u="none" strike="noStrike">
                <a:solidFill>
                  <a:srgbClr val="000000"/>
                </a:solidFill>
                <a:effectLst/>
              </a:rPr>
              <a:t>постепеном изградњом позитивних и здравих веза са другима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6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A8479-FB32-45DE-8114-4687C24C208D}"/>
              </a:ext>
            </a:extLst>
          </p:cNvPr>
          <p:cNvSpPr txBox="1"/>
          <p:nvPr/>
        </p:nvSpPr>
        <p:spPr>
          <a:xfrm>
            <a:off x="2065106" y="1006868"/>
            <a:ext cx="7591741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sr-Cyrl-RS" sz="2800" b="1" dirty="0"/>
              <a:t>Улоге у кризним ситуацијама у школи</a:t>
            </a:r>
            <a:r>
              <a:rPr lang="en-US" sz="2800" b="1" dirty="0"/>
              <a:t>:</a:t>
            </a:r>
            <a:r>
              <a:rPr lang="sr-Cyrl-RS" sz="2800" b="1" dirty="0"/>
              <a:t>  држав</a:t>
            </a:r>
            <a:r>
              <a:rPr lang="en-US" sz="2800" b="1" dirty="0"/>
              <a:t>a</a:t>
            </a:r>
            <a:r>
              <a:rPr lang="sr-Cyrl-RS" sz="2800" b="1" dirty="0"/>
              <a:t>, ресорн</a:t>
            </a:r>
            <a:r>
              <a:rPr lang="en-US" sz="2800" b="1" dirty="0"/>
              <a:t>a</a:t>
            </a:r>
            <a:r>
              <a:rPr lang="sr-Cyrl-RS" sz="2800" b="1" dirty="0"/>
              <a:t> министарства, кризни тим, школско особље 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sr-Cyrl-RS" sz="2800" b="1" dirty="0"/>
          </a:p>
          <a:p>
            <a:pPr algn="ctr"/>
            <a:r>
              <a:rPr lang="en-US" sz="2800" b="1" dirty="0"/>
              <a:t>(</a:t>
            </a:r>
            <a:r>
              <a:rPr lang="sr-Cyrl-RS" sz="2800" b="1" dirty="0"/>
              <a:t>Татјана Чолин, УНИЦЕФ Саветник за Средњи Исток и Северну Африку за Програме Раног Развоја Деце</a:t>
            </a:r>
            <a:r>
              <a:rPr lang="en-US" sz="2800" b="1" dirty="0"/>
              <a:t>)</a:t>
            </a:r>
            <a:endParaRPr lang="en-US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10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A8479-FB32-45DE-8114-4687C24C208D}"/>
              </a:ext>
            </a:extLst>
          </p:cNvPr>
          <p:cNvSpPr txBox="1"/>
          <p:nvPr/>
        </p:nvSpPr>
        <p:spPr>
          <a:xfrm>
            <a:off x="1634785" y="950090"/>
            <a:ext cx="927833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r-Cyrl-RS" sz="2800" b="1" dirty="0"/>
              <a:t>Препознавање и реаговање на ране </a:t>
            </a:r>
            <a:r>
              <a:rPr lang="ru-RU" sz="2800" b="1" dirty="0"/>
              <a:t>тешкоће у емоционалном реаговању, размишљању и/или понашању детета у школском окружењу</a:t>
            </a:r>
            <a:endParaRPr lang="sr-Cyrl-RS" sz="2800" b="1" dirty="0"/>
          </a:p>
          <a:p>
            <a:pPr algn="ctr"/>
            <a:endParaRPr lang="ru-RU" sz="2800" b="1" dirty="0">
              <a:ea typeface="Calibri"/>
              <a:cs typeface="Calibri"/>
            </a:endParaRPr>
          </a:p>
          <a:p>
            <a:pPr algn="ctr"/>
            <a:endParaRPr lang="ru-RU" sz="2800" b="1" dirty="0">
              <a:ea typeface="Calibri"/>
              <a:cs typeface="Calibri"/>
            </a:endParaRPr>
          </a:p>
          <a:p>
            <a:pPr algn="ctr"/>
            <a:endParaRPr lang="ru-RU" sz="2800" b="1" dirty="0">
              <a:ea typeface="Calibri"/>
              <a:cs typeface="Calibri"/>
            </a:endParaRPr>
          </a:p>
          <a:p>
            <a:pPr algn="ctr"/>
            <a:r>
              <a:rPr lang="en-US" sz="2800" b="1" dirty="0">
                <a:ea typeface="Calibri"/>
                <a:cs typeface="Calibri"/>
              </a:rPr>
              <a:t>(</a:t>
            </a:r>
            <a:r>
              <a:rPr lang="sr-Cyrl-RS" sz="2800" b="1" dirty="0">
                <a:ea typeface="Calibri"/>
                <a:cs typeface="Calibri"/>
              </a:rPr>
              <a:t>Татјана Чолин, УНИЦЕФ Саветник за Средњи Исток и Северну Африку за Програме Раног Развоја Деце</a:t>
            </a:r>
            <a:r>
              <a:rPr lang="en-US" sz="2800" b="1" dirty="0">
                <a:ea typeface="Calibri"/>
                <a:cs typeface="Calibri"/>
              </a:rPr>
              <a:t>)</a:t>
            </a:r>
            <a:endParaRPr lang="en-US" dirty="0"/>
          </a:p>
          <a:p>
            <a:pPr algn="ctr"/>
            <a:endParaRPr lang="sr-Cyrl-RS" sz="2800" b="1" dirty="0"/>
          </a:p>
          <a:p>
            <a:pPr algn="ctr"/>
            <a:endParaRPr lang="sr-Cyrl-RS" sz="28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6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945222" y="688369"/>
            <a:ext cx="9930302" cy="95564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sz="1600" b="1" dirty="0"/>
          </a:p>
          <a:p>
            <a:r>
              <a:rPr lang="sr-Cyrl-RS" b="1" dirty="0"/>
              <a:t>Улога наставника и наставница / учитеља и учитељица:</a:t>
            </a:r>
            <a:endParaRPr lang="sr-Cyrl-RS" b="1" dirty="0">
              <a:cs typeface="Calibri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>
                <a:solidFill>
                  <a:srgbClr val="242424"/>
                </a:solidFill>
              </a:rPr>
              <a:t>Они су најдиректнијој и свакодневној комуникацији са ученицима и ученицама и управо зато могу најпре да примете промене везане за емоционално реаговање, размишљање и/или понашање.</a:t>
            </a:r>
            <a:endParaRPr lang="sr-Cyrl-RS" sz="1600" spc="81" dirty="0">
              <a:solidFill>
                <a:srgbClr val="242424"/>
              </a:solidFill>
              <a:ea typeface="Calibri"/>
              <a:cs typeface="Calibri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>
                <a:solidFill>
                  <a:srgbClr val="242424"/>
                </a:solidFill>
              </a:rPr>
              <a:t>Многа деца у неком тренутку у школи испоље тешкоће у адаптирању на спољње и</a:t>
            </a:r>
            <a:r>
              <a:rPr lang="en-US" sz="1600" spc="81" dirty="0">
                <a:solidFill>
                  <a:srgbClr val="242424"/>
                </a:solidFill>
              </a:rPr>
              <a:t>/</a:t>
            </a:r>
            <a:r>
              <a:rPr lang="sr-Cyrl-RS" sz="1600" spc="81" dirty="0">
                <a:solidFill>
                  <a:srgbClr val="242424"/>
                </a:solidFill>
              </a:rPr>
              <a:t>или унутрашње турбуленције</a:t>
            </a:r>
            <a:r>
              <a:rPr lang="en-US" sz="1600" spc="81" dirty="0">
                <a:solidFill>
                  <a:srgbClr val="242424"/>
                </a:solidFill>
              </a:rPr>
              <a:t> </a:t>
            </a:r>
            <a:r>
              <a:rPr lang="ru-RU" sz="1600" spc="81" dirty="0">
                <a:solidFill>
                  <a:srgbClr val="242424"/>
                </a:solidFill>
              </a:rPr>
              <a:t>кој</a:t>
            </a:r>
            <a:r>
              <a:rPr lang="en-US" sz="1600" spc="81" dirty="0">
                <a:solidFill>
                  <a:srgbClr val="242424"/>
                </a:solidFill>
              </a:rPr>
              <a:t>e</a:t>
            </a:r>
            <a:r>
              <a:rPr lang="ru-RU" sz="1600" spc="81" dirty="0">
                <a:solidFill>
                  <a:srgbClr val="242424"/>
                </a:solidFill>
              </a:rPr>
              <a:t> се могу манифестовати у различитим сегментима:</a:t>
            </a:r>
            <a:endParaRPr lang="ru-RU" sz="1600" spc="81" dirty="0">
              <a:solidFill>
                <a:srgbClr val="242424"/>
              </a:solidFill>
              <a:ea typeface="Calibri"/>
              <a:cs typeface="Calibri"/>
            </a:endParaRPr>
          </a:p>
          <a:p>
            <a:pPr marL="285750" lvl="1" indent="-285750">
              <a:lnSpc>
                <a:spcPts val="2090"/>
              </a:lnSpc>
              <a:buFontTx/>
              <a:buChar char="-"/>
            </a:pPr>
            <a:r>
              <a:rPr lang="ru-RU" sz="1600" spc="81" dirty="0">
                <a:solidFill>
                  <a:srgbClr val="242424"/>
                </a:solidFill>
              </a:rPr>
              <a:t>Промене у емоционалном реаговању, размишљању и/или понашању</a:t>
            </a:r>
            <a:endParaRPr lang="en-US" sz="1600" spc="81" dirty="0">
              <a:solidFill>
                <a:srgbClr val="242424"/>
              </a:solidFill>
              <a:cs typeface="Calibri"/>
            </a:endParaRPr>
          </a:p>
          <a:p>
            <a:pPr marL="285750" lvl="1" indent="-285750">
              <a:lnSpc>
                <a:spcPts val="2090"/>
              </a:lnSpc>
              <a:buFontTx/>
              <a:buChar char="-"/>
            </a:pPr>
            <a:r>
              <a:rPr lang="ru-RU" sz="1600" spc="81" dirty="0">
                <a:solidFill>
                  <a:srgbClr val="242424"/>
                </a:solidFill>
              </a:rPr>
              <a:t>Спољашњем изгледу</a:t>
            </a:r>
            <a:endParaRPr lang="en-US" sz="1600" spc="81" dirty="0">
              <a:solidFill>
                <a:srgbClr val="242424"/>
              </a:solidFill>
              <a:cs typeface="Calibri"/>
            </a:endParaRPr>
          </a:p>
          <a:p>
            <a:pPr marL="285750" lvl="1" indent="-285750">
              <a:lnSpc>
                <a:spcPts val="2090"/>
              </a:lnSpc>
              <a:buFontTx/>
              <a:buChar char="-"/>
            </a:pPr>
            <a:r>
              <a:rPr lang="ru-RU" sz="1600" spc="81" dirty="0">
                <a:solidFill>
                  <a:srgbClr val="242424"/>
                </a:solidFill>
              </a:rPr>
              <a:t>Однос према школи</a:t>
            </a:r>
            <a:r>
              <a:rPr lang="en-US" sz="1600" spc="81" dirty="0">
                <a:solidFill>
                  <a:srgbClr val="242424"/>
                </a:solidFill>
                <a:cs typeface="Calibri"/>
              </a:rPr>
              <a:t>, </a:t>
            </a:r>
            <a:r>
              <a:rPr lang="sr-Cyrl-RS" sz="1600" spc="81" dirty="0">
                <a:solidFill>
                  <a:srgbClr val="242424"/>
                </a:solidFill>
                <a:cs typeface="Calibri"/>
              </a:rPr>
              <a:t>успех, редовно похађање</a:t>
            </a:r>
            <a:endParaRPr lang="en-US" sz="1600" spc="81" dirty="0">
              <a:solidFill>
                <a:srgbClr val="242424"/>
              </a:solidFill>
              <a:cs typeface="Calibri"/>
            </a:endParaRPr>
          </a:p>
          <a:p>
            <a:pPr marL="285750" lvl="1" indent="-285750">
              <a:lnSpc>
                <a:spcPts val="2090"/>
              </a:lnSpc>
              <a:buFontTx/>
              <a:buChar char="-"/>
            </a:pPr>
            <a:r>
              <a:rPr lang="sr-Cyrl-RS" sz="1600" spc="81" dirty="0">
                <a:solidFill>
                  <a:srgbClr val="242424"/>
                </a:solidFill>
              </a:rPr>
              <a:t>Понашање на часовима</a:t>
            </a:r>
            <a:endParaRPr lang="sr-Cyrl-RS" sz="1600" spc="81" dirty="0">
              <a:solidFill>
                <a:srgbClr val="242424"/>
              </a:solidFill>
              <a:cs typeface="Calibri"/>
            </a:endParaRPr>
          </a:p>
          <a:p>
            <a:pPr marL="285750" lvl="1" indent="-285750">
              <a:lnSpc>
                <a:spcPts val="2090"/>
              </a:lnSpc>
              <a:buFontTx/>
              <a:buChar char="-"/>
            </a:pPr>
            <a:r>
              <a:rPr lang="sr-Cyrl-RS" sz="1600" spc="81" dirty="0">
                <a:solidFill>
                  <a:srgbClr val="242424"/>
                </a:solidFill>
              </a:rPr>
              <a:t>Однос према наставницима и наставницама</a:t>
            </a:r>
            <a:endParaRPr lang="sr-Cyrl-RS" sz="1600" spc="81" dirty="0">
              <a:solidFill>
                <a:srgbClr val="242424"/>
              </a:solidFill>
              <a:cs typeface="Calibri"/>
            </a:endParaRPr>
          </a:p>
          <a:p>
            <a:pPr marL="285750" lvl="1" indent="-285750">
              <a:lnSpc>
                <a:spcPts val="2090"/>
              </a:lnSpc>
              <a:buFontTx/>
              <a:buChar char="-"/>
            </a:pPr>
            <a:r>
              <a:rPr lang="sr-Cyrl-RS" sz="1600" spc="81" dirty="0">
                <a:solidFill>
                  <a:srgbClr val="242424"/>
                </a:solidFill>
              </a:rPr>
              <a:t>Однос према вршњацима</a:t>
            </a:r>
            <a:endParaRPr lang="sr-Cyrl-RS" sz="1600" spc="81" dirty="0">
              <a:solidFill>
                <a:srgbClr val="242424"/>
              </a:solidFill>
              <a:cs typeface="Calibri"/>
            </a:endParaRPr>
          </a:p>
          <a:p>
            <a:pPr marL="285750" lvl="1" indent="-285750">
              <a:lnSpc>
                <a:spcPts val="2090"/>
              </a:lnSpc>
              <a:buFontTx/>
              <a:buChar char="-"/>
            </a:pPr>
            <a:r>
              <a:rPr lang="sr-Cyrl-RS" sz="1600" spc="81" dirty="0">
                <a:solidFill>
                  <a:srgbClr val="242424"/>
                </a:solidFill>
              </a:rPr>
              <a:t>Сарадња породице са школом</a:t>
            </a:r>
            <a:endParaRPr lang="en-US" sz="1600" spc="81" dirty="0">
              <a:solidFill>
                <a:srgbClr val="242424"/>
              </a:solidFill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>
                <a:solidFill>
                  <a:srgbClr val="242424"/>
                </a:solidFill>
              </a:rPr>
              <a:t>Ово не значи да је дете ментално болесно, опасно и треба да види психолога или психијатра </a:t>
            </a:r>
            <a:r>
              <a:rPr lang="en-US" sz="1600" spc="81" dirty="0">
                <a:solidFill>
                  <a:srgbClr val="242424"/>
                </a:solidFill>
              </a:rPr>
              <a:t>– </a:t>
            </a:r>
            <a:r>
              <a:rPr lang="sr-Cyrl-RS" sz="1600" spc="81" dirty="0">
                <a:solidFill>
                  <a:srgbClr val="242424"/>
                </a:solidFill>
              </a:rPr>
              <a:t>већини деце пажљиво планирана подршка у школском окружењу може да буде веома ефикасна  </a:t>
            </a:r>
            <a:endParaRPr lang="en-US" sz="1600" spc="81" dirty="0">
              <a:solidFill>
                <a:srgbClr val="242424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sz="1600" dirty="0">
              <a:latin typeface="Univers-Black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078788" y="1058239"/>
            <a:ext cx="9796736" cy="67710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sz="1600" b="1" dirty="0"/>
              <a:t>Након идентификовања изазова у понашању, школски тим ће </a:t>
            </a:r>
          </a:p>
          <a:p>
            <a:endParaRPr lang="sr-Cyrl-R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/>
              <a:t>проценити целокупну ситуацију </a:t>
            </a:r>
            <a:r>
              <a:rPr lang="en-US" sz="1600" dirty="0"/>
              <a:t>(</a:t>
            </a:r>
            <a:r>
              <a:rPr lang="sr-Cyrl-RS" sz="1600" dirty="0"/>
              <a:t>окружење, породичну ситуацију, шта се дешава у школи...поразговарати са свим важним особама, укључујући дете</a:t>
            </a:r>
            <a:r>
              <a:rPr lang="en-US" sz="1600" dirty="0"/>
              <a:t>)</a:t>
            </a:r>
            <a:endParaRPr lang="sr-Cyrl-R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/>
              <a:t>обавити </a:t>
            </a:r>
            <a:r>
              <a:rPr lang="en-US" sz="1600" dirty="0"/>
              <a:t>”</a:t>
            </a:r>
            <a:r>
              <a:rPr lang="sr-Cyrl-RS" sz="1600" dirty="0"/>
              <a:t>Функционалну Анализу Понашања</a:t>
            </a:r>
            <a:r>
              <a:rPr lang="en-US" sz="1600" dirty="0"/>
              <a:t>” (FBA)</a:t>
            </a:r>
            <a:r>
              <a:rPr lang="sr-Cyrl-RS" sz="1600" dirty="0"/>
              <a:t> од стране психолога/шкиње и наставника/це </a:t>
            </a:r>
            <a:r>
              <a:rPr lang="en-US" sz="1600" dirty="0"/>
              <a:t>(</a:t>
            </a:r>
            <a:r>
              <a:rPr lang="sr-Cyrl-RS" sz="1600" dirty="0"/>
              <a:t>фреквенција, интензитет проблематичног понашања, потебу коју задовољава...</a:t>
            </a:r>
            <a:r>
              <a:rPr lang="en-US" sz="1600" dirty="0"/>
              <a:t>)</a:t>
            </a:r>
            <a:endParaRPr lang="sr-Cyrl-R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/>
              <a:t>направити план </a:t>
            </a:r>
            <a:r>
              <a:rPr lang="en-US" sz="1600" dirty="0"/>
              <a:t>“</a:t>
            </a:r>
            <a:r>
              <a:rPr lang="sr-Cyrl-RS" sz="1600" dirty="0"/>
              <a:t>Подршке Позитивном Понашању</a:t>
            </a:r>
            <a:r>
              <a:rPr lang="en-US" sz="1600" dirty="0"/>
              <a:t>”</a:t>
            </a:r>
            <a:r>
              <a:rPr lang="sr-Cyrl-RS" sz="1600" dirty="0"/>
              <a:t> (PBS) као школски тим </a:t>
            </a:r>
            <a:r>
              <a:rPr lang="en-US" sz="1600" dirty="0"/>
              <a:t>(</a:t>
            </a:r>
            <a:r>
              <a:rPr lang="sr-Cyrl-RS" sz="1600" dirty="0"/>
              <a:t>како заменити социјално неприхватљиво понашање социлано прихватљивим</a:t>
            </a:r>
            <a:r>
              <a:rPr lang="en-US" sz="1600" dirty="0"/>
              <a:t>)</a:t>
            </a:r>
            <a:endParaRPr lang="sr-Cyrl-RS" sz="1600" dirty="0">
              <a:solidFill>
                <a:srgbClr val="000000"/>
              </a:solidFill>
            </a:endParaRPr>
          </a:p>
          <a:p>
            <a:pPr fontAlgn="base"/>
            <a:endParaRPr lang="sr-Cyrl-RS" sz="1600" b="0" i="0" u="none" strike="noStrike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sr-Cyrl-RS" sz="1600" b="1" i="0" u="none" strike="noStrike" dirty="0">
                <a:solidFill>
                  <a:srgbClr val="000000"/>
                </a:solidFill>
                <a:effectLst/>
              </a:rPr>
              <a:t>Основни принципи </a:t>
            </a:r>
            <a:r>
              <a:rPr lang="sr-Cyrl-RS" sz="1600" b="1" dirty="0">
                <a:solidFill>
                  <a:srgbClr val="000000"/>
                </a:solidFill>
              </a:rPr>
              <a:t>прављења плана су</a:t>
            </a:r>
            <a:r>
              <a:rPr lang="sr-Cyrl-RS" sz="16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sr-Cyrl-RS" sz="1600" b="1" dirty="0">
                <a:solidFill>
                  <a:srgbClr val="000000"/>
                </a:solidFill>
              </a:rPr>
              <a:t> </a:t>
            </a:r>
          </a:p>
          <a:p>
            <a:pPr fontAlgn="base"/>
            <a:endParaRPr lang="sr-Cyrl-RS" sz="1600" b="1" dirty="0">
              <a:solidFill>
                <a:srgbClr val="000000"/>
              </a:solidFill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r-Cyrl-RS" sz="1600" b="0" i="0" u="none" strike="noStrike" dirty="0">
                <a:solidFill>
                  <a:srgbClr val="000000"/>
                </a:solidFill>
                <a:effectLst/>
              </a:rPr>
              <a:t>Укључивање </a:t>
            </a:r>
            <a:r>
              <a:rPr lang="sr-Cyrl-RS" sz="1600" dirty="0">
                <a:solidFill>
                  <a:srgbClr val="000000"/>
                </a:solidFill>
              </a:rPr>
              <a:t>детета</a:t>
            </a:r>
            <a:r>
              <a:rPr lang="sr-Cyrl-RS" sz="1600" b="0" i="0" u="none" strike="noStrike" dirty="0">
                <a:solidFill>
                  <a:srgbClr val="000000"/>
                </a:solidFill>
                <a:effectLst/>
              </a:rPr>
              <a:t> и родитеља у све компоненте рада</a:t>
            </a:r>
            <a:endParaRPr lang="sr-Cyrl-RS" sz="1600" dirty="0">
              <a:solidFill>
                <a:srgbClr val="000000"/>
              </a:solidFill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r-Cyrl-RS" sz="1600" b="0" i="0" u="none" strike="noStrike" dirty="0">
                <a:solidFill>
                  <a:srgbClr val="000000"/>
                </a:solidFill>
                <a:effectLst/>
              </a:rPr>
              <a:t>Мулти</a:t>
            </a:r>
            <a:r>
              <a:rPr lang="sr-Latn-RS" sz="1600" b="0" i="0" u="none" strike="noStrike" dirty="0">
                <a:solidFill>
                  <a:srgbClr val="000000"/>
                </a:solidFill>
                <a:effectLst/>
              </a:rPr>
              <a:t>-</a:t>
            </a:r>
            <a:r>
              <a:rPr lang="sr-Cyrl-RS" sz="1600" b="0" i="0" u="none" strike="noStrike" dirty="0">
                <a:solidFill>
                  <a:srgbClr val="000000"/>
                </a:solidFill>
                <a:effectLst/>
              </a:rPr>
              <a:t>секторски приступ – укључити друге локалне институције </a:t>
            </a:r>
            <a:r>
              <a:rPr lang="sr-Cyrl-RS" sz="1600" dirty="0">
                <a:solidFill>
                  <a:srgbClr val="000000"/>
                </a:solidFill>
              </a:rPr>
              <a:t>ако треба</a:t>
            </a:r>
            <a:endParaRPr lang="sr-Cyrl-RS" sz="1600" dirty="0">
              <a:solidFill>
                <a:srgbClr val="000000"/>
              </a:solidFill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r-Cyrl-RS" sz="1600" b="0" i="0" u="none" strike="noStrike" dirty="0">
                <a:solidFill>
                  <a:srgbClr val="000000"/>
                </a:solidFill>
                <a:effectLst/>
              </a:rPr>
              <a:t>Услуге су холистички усмерене на добробит ученика/ученице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</a:t>
            </a:r>
            <a:r>
              <a:rPr lang="en-US" sz="1600" dirty="0">
                <a:solidFill>
                  <a:srgbClr val="000000"/>
                </a:solidFill>
              </a:rPr>
              <a:t> </a:t>
            </a:r>
            <a:endParaRPr lang="sr-Cyrl-RS" sz="1600" dirty="0">
              <a:solidFill>
                <a:srgbClr val="00000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r-Cyrl-RS" sz="1600" b="0" i="0" u="none" strike="noStrike" dirty="0">
                <a:solidFill>
                  <a:srgbClr val="000000"/>
                </a:solidFill>
                <a:effectLst/>
              </a:rPr>
              <a:t>Континуиран мониторинг – да ли подршка даје жељене резултате и шта је потребно мењати</a:t>
            </a:r>
            <a:endParaRPr lang="sr-Cyrl-RS" sz="1600" b="0" i="0" u="none" strike="noStrike" dirty="0">
              <a:solidFill>
                <a:srgbClr val="000000"/>
              </a:solidFill>
              <a:effectLst/>
              <a:cs typeface="Calibri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976046" y="883578"/>
            <a:ext cx="10366624" cy="83715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/>
              <a:t>Како направити План подршке? </a:t>
            </a:r>
            <a:endParaRPr lang="sr-Cyrl-RS" dirty="0">
              <a:solidFill>
                <a:srgbClr val="000000"/>
              </a:solidFill>
            </a:endParaRPr>
          </a:p>
          <a:p>
            <a:pPr algn="l" rtl="0" fontAlgn="base"/>
            <a:endParaRPr lang="sr-Cyrl-RS" sz="1600" dirty="0">
              <a:solidFill>
                <a:srgbClr val="000000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</a:rPr>
              <a:t>Објективно, мерљиво дефинисање тешкоћа емоционалном реаговању, размишљању и понашању (обсервација фреквенције и интензитета)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cs typeface="Calibri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</a:rPr>
              <a:t>Објективно, мерљиво дефинисање циља у одређеном временском интервалу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cs typeface="Calibri"/>
              </a:rPr>
              <a:t>- </a:t>
            </a:r>
            <a:r>
              <a:rPr lang="sr-Cyrl-RS" sz="1600" b="0" i="0" u="none" strike="noStrike" dirty="0">
                <a:solidFill>
                  <a:srgbClr val="000000"/>
                </a:solidFill>
                <a:effectLst/>
                <a:cs typeface="Calibri"/>
              </a:rPr>
              <a:t>з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</a:rPr>
              <a:t>аснива се на динамичкој процени односа актуалног и планираног нивоа вештина, знања, понашања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ru-RU" sz="16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</a:rPr>
              <a:t>Понудити алтернативе – пожељно емоционално реаговање, размишљање и/или понашање (као замена) треба да задовољи исту потребу</a:t>
            </a:r>
            <a:r>
              <a:rPr lang="ru-RU" sz="1600" dirty="0">
                <a:solidFill>
                  <a:srgbClr val="000000"/>
                </a:solidFill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ea typeface="Calibri"/>
                <a:cs typeface="Calibri"/>
              </a:rPr>
              <a:t>То је писани документ у чијем креирању мора учествовати минимум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ea typeface="Calibri"/>
                <a:cs typeface="Calibri"/>
              </a:rPr>
              <a:t> 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ea typeface="Calibri"/>
                <a:cs typeface="Calibri"/>
              </a:rPr>
              <a:t>дете и родитељ,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ea typeface="Calibri"/>
                <a:cs typeface="Calibri"/>
              </a:rPr>
              <a:t> </a:t>
            </a:r>
            <a:r>
              <a:rPr lang="sr-Cyrl-RS" sz="1600" b="0" i="0" u="none" strike="noStrike" dirty="0">
                <a:solidFill>
                  <a:srgbClr val="000000"/>
                </a:solidFill>
                <a:effectLst/>
                <a:ea typeface="Calibri"/>
                <a:cs typeface="Calibri"/>
              </a:rPr>
              <a:t>школски психолог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ea typeface="Calibri"/>
                <a:cs typeface="Calibri"/>
              </a:rPr>
              <a:t>/</a:t>
            </a:r>
            <a:r>
              <a:rPr lang="sr-Cyrl-RS" sz="1600" dirty="0">
                <a:solidFill>
                  <a:srgbClr val="000000"/>
                </a:solidFill>
                <a:ea typeface="Calibri"/>
                <a:cs typeface="Calibri"/>
              </a:rPr>
              <a:t>педагог и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ea typeface="Calibri"/>
                <a:cs typeface="Calibri"/>
              </a:rPr>
              <a:t> разредни старешина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ea typeface="Calibri"/>
                <a:cs typeface="Calibri"/>
              </a:rPr>
              <a:t> </a:t>
            </a:r>
            <a:endParaRPr lang="sr-Cyrl-RS" sz="1600" b="0" i="0" u="none" strike="noStrike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sr-Cyrl-RS" sz="1600" b="0" i="0" u="none" strike="noStrike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/>
              <a:t>Омогућава предвидљиво и стабилно окружење за дете, што је кључ за модификовање понашања, дефинише ниво и мере подршке који је потребан детету у школском животу</a:t>
            </a:r>
          </a:p>
          <a:p>
            <a:pPr fontAlgn="base"/>
            <a:endParaRPr lang="ru-RU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</a:rPr>
              <a:t>Спроводи се у школи, али и шире – у кући, у заједници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Афирмише тимски рад и у њему компетенције и одговорност свих чланова тима</a:t>
            </a:r>
            <a:endParaRPr lang="ru-RU" sz="1600" dirty="0">
              <a:ea typeface="Calibri"/>
              <a:cs typeface="Calibri"/>
            </a:endParaRPr>
          </a:p>
          <a:p>
            <a:pPr fontAlgn="base"/>
            <a:endParaRPr lang="ru-RU" sz="1800" b="0" i="0" u="none" strike="noStrike" dirty="0">
              <a:solidFill>
                <a:srgbClr val="000000"/>
              </a:solidFill>
              <a:effectLst/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dirty="0">
              <a:ea typeface="Calibri"/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Whitney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9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605064" y="1128409"/>
            <a:ext cx="9270459" cy="64633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/>
              <a:t>Уобичајени елементи Плана подршке? </a:t>
            </a:r>
            <a:endParaRPr lang="sr-Cyrl-RS" dirty="0">
              <a:solidFill>
                <a:srgbClr val="000000"/>
              </a:solidFill>
            </a:endParaRPr>
          </a:p>
          <a:p>
            <a:pPr algn="l" rtl="0" fontAlgn="base"/>
            <a:endParaRPr lang="sr-Cyrl-RS" dirty="0">
              <a:solidFill>
                <a:srgbClr val="000000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Конкретно дефинисана очекивана понашања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Подељен дан/недеља на интервале прилагођене фреквенцији испољавања тешкоћа у емоционалном реаговању, размишљању и понашању, са дефинисаним системом награде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ea typeface="Calibri"/>
                <a:cs typeface="Calibri"/>
              </a:rPr>
              <a:t>Договор о систему награда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Установљен систем </a:t>
            </a:r>
            <a:r>
              <a:rPr lang="ru-RU" dirty="0">
                <a:solidFill>
                  <a:srgbClr val="000000"/>
                </a:solidFill>
              </a:rPr>
              <a:t>праћења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(са учеником и ученицом) испољавања пожељног емоционалног реаговања, размишљања и/или понашања, тј. одсуства неприхватљивог</a:t>
            </a:r>
            <a:endParaRPr lang="ru-RU" sz="1800" b="0" i="0" u="none" strike="noStrike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fontAlgn="base"/>
            <a:endParaRPr lang="ru-RU" sz="1800" b="0" i="0" u="none" strike="noStrike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Доследно спровођење плана и редовно процењивање успеха примењених мера</a:t>
            </a:r>
            <a:endParaRPr lang="ru-RU" sz="1800" b="0" i="0" u="none" strike="noStrike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Whitney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924674" y="914401"/>
            <a:ext cx="10551560" cy="72943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/>
              <a:t>На шта треба пазити? </a:t>
            </a:r>
            <a:endParaRPr lang="sr-Cyrl-RS" dirty="0">
              <a:solidFill>
                <a:srgbClr val="000000"/>
              </a:solidFill>
            </a:endParaRPr>
          </a:p>
          <a:p>
            <a:pPr algn="l" rtl="0" fontAlgn="base"/>
            <a:endParaRPr lang="ru-RU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Награда и казна је индивидуална (прилагођена детету)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Негативно поткрепљење је НАГРАДА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План мора да дозволи успехе (да буде реалан), али да активно подупире нова пожељна емоционална реаговања, размишљања и/или понашања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Систем праћења мора да буде транспарентан, објективан, мерљив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План мора да нуди алтернативе (шта чинити, а не шта НЕ чинити)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План се прави тимски, са свим релевантним актерима – не праве сами стручни сарадници и сараднице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План не мора да се спроводи само у учионици – најчешће се спроводи и у кући, и у заједници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Whitney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285848" y="1056328"/>
            <a:ext cx="9589675" cy="69557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600" b="1" dirty="0"/>
              <a:t>Будите </a:t>
            </a:r>
            <a:r>
              <a:rPr lang="ru-RU" sz="1600" b="1" dirty="0" err="1"/>
              <a:t>јасни</a:t>
            </a:r>
            <a:r>
              <a:rPr lang="ru-RU" sz="1600" b="1" dirty="0"/>
              <a:t> у вези </a:t>
            </a:r>
            <a:r>
              <a:rPr lang="ru-RU" sz="1600" b="1" dirty="0" err="1"/>
              <a:t>са</a:t>
            </a:r>
            <a:r>
              <a:rPr lang="ru-RU" sz="1600" b="1" dirty="0"/>
              <a:t> </a:t>
            </a:r>
            <a:r>
              <a:rPr lang="ru-RU" sz="1600" b="1" dirty="0" err="1"/>
              <a:t>својом</a:t>
            </a:r>
            <a:r>
              <a:rPr lang="ru-RU" sz="1600" b="1" dirty="0"/>
              <a:t> </a:t>
            </a:r>
            <a:r>
              <a:rPr lang="ru-RU" sz="1600" b="1" dirty="0" err="1"/>
              <a:t>улогом</a:t>
            </a:r>
            <a:r>
              <a:rPr lang="ru-RU" sz="1600" b="1" dirty="0"/>
              <a:t> </a:t>
            </a:r>
            <a:endParaRPr lang="en-US" dirty="0"/>
          </a:p>
          <a:p>
            <a:endParaRPr lang="ru-RU" sz="1600" b="1">
              <a:solidFill>
                <a:srgbClr val="000000"/>
              </a:solidFill>
            </a:endParaRPr>
          </a:p>
          <a:p>
            <a:pPr fontAlgn="base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НИСТЕ </a:t>
            </a:r>
            <a:r>
              <a:rPr lang="ru-RU" dirty="0" err="1">
                <a:solidFill>
                  <a:srgbClr val="000000"/>
                </a:solidFill>
              </a:rPr>
              <a:t>психотерапеут</a:t>
            </a:r>
            <a:r>
              <a:rPr lang="ru-RU" dirty="0">
                <a:solidFill>
                  <a:srgbClr val="000000"/>
                </a:solidFill>
              </a:rPr>
              <a:t> или </a:t>
            </a:r>
            <a:r>
              <a:rPr lang="ru-RU" dirty="0" err="1">
                <a:solidFill>
                  <a:srgbClr val="000000"/>
                </a:solidFill>
              </a:rPr>
              <a:t>психијатар</a:t>
            </a:r>
            <a:r>
              <a:rPr lang="ru-RU" dirty="0">
                <a:solidFill>
                  <a:srgbClr val="000000"/>
                </a:solidFill>
              </a:rPr>
              <a:t>,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али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сте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кључни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у:</a:t>
            </a:r>
            <a:endParaRPr lang="ru-RU" sz="1800" b="0" i="0" u="none" strike="noStrike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err="1">
                <a:solidFill>
                  <a:srgbClr val="000000"/>
                </a:solidFill>
                <a:cs typeface="Calibri"/>
              </a:rPr>
              <a:t>Пружању</a:t>
            </a:r>
            <a:r>
              <a:rPr lang="ru-RU" dirty="0">
                <a:solidFill>
                  <a:srgbClr val="000000"/>
                </a:solidFill>
                <a:cs typeface="Calibri"/>
              </a:rPr>
              <a:t> </a:t>
            </a:r>
            <a:r>
              <a:rPr lang="ru-RU" err="1">
                <a:solidFill>
                  <a:srgbClr val="FF0000"/>
                </a:solidFill>
                <a:cs typeface="Calibri"/>
              </a:rPr>
              <a:t>помоћи</a:t>
            </a:r>
            <a:r>
              <a:rPr lang="ru-RU" dirty="0">
                <a:solidFill>
                  <a:srgbClr val="000000"/>
                </a:solidFill>
                <a:cs typeface="Calibri"/>
              </a:rPr>
              <a:t> </a:t>
            </a:r>
            <a:r>
              <a:rPr lang="ru-RU" err="1">
                <a:solidFill>
                  <a:srgbClr val="000000"/>
                </a:solidFill>
                <a:cs typeface="Calibri"/>
              </a:rPr>
              <a:t>младој</a:t>
            </a:r>
            <a:r>
              <a:rPr lang="ru-RU" dirty="0">
                <a:solidFill>
                  <a:srgbClr val="000000"/>
                </a:solidFill>
                <a:cs typeface="Calibri"/>
              </a:rPr>
              <a:t> особи </a:t>
            </a:r>
            <a:r>
              <a:rPr lang="ru-RU" err="1">
                <a:solidFill>
                  <a:srgbClr val="000000"/>
                </a:solidFill>
                <a:cs typeface="Calibri"/>
              </a:rPr>
              <a:t>којој</a:t>
            </a:r>
            <a:r>
              <a:rPr lang="ru-RU" dirty="0">
                <a:solidFill>
                  <a:srgbClr val="000000"/>
                </a:solidFill>
                <a:cs typeface="Calibri"/>
              </a:rPr>
              <a:t> </a:t>
            </a:r>
            <a:r>
              <a:rPr lang="ru-RU" err="1">
                <a:solidFill>
                  <a:srgbClr val="000000"/>
                </a:solidFill>
                <a:cs typeface="Calibri"/>
              </a:rPr>
              <a:t>помож</a:t>
            </a:r>
            <a:r>
              <a:rPr lang="ru-RU" dirty="0">
                <a:solidFill>
                  <a:srgbClr val="000000"/>
                </a:solidFill>
                <a:cs typeface="Calibri"/>
              </a:rPr>
              <a:t> треба</a:t>
            </a:r>
            <a:endParaRPr lang="ru-RU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Смањење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0" u="none" strike="noStrike" dirty="0">
                <a:solidFill>
                  <a:srgbClr val="FF0000"/>
                </a:solidFill>
                <a:effectLst/>
              </a:rPr>
              <a:t>стигме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која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прати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проблеме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са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менталним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здрављем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и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са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злоупотребом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супстанци</a:t>
            </a:r>
            <a:endParaRPr lang="ru-RU" sz="1800" b="0" i="0" u="none" strike="noStrike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Подизање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0" u="none" strike="noStrike" dirty="0">
                <a:solidFill>
                  <a:srgbClr val="FF0000"/>
                </a:solidFill>
                <a:effectLst/>
              </a:rPr>
              <a:t>свести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о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менталном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здрављу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и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проблемима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злоупотребе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</a:rPr>
              <a:t>супстанци</a:t>
            </a:r>
            <a:endParaRPr lang="ru-RU" sz="1800" b="0" i="0" u="none" strike="noStrike" dirty="0" err="1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err="1">
                <a:solidFill>
                  <a:srgbClr val="000000"/>
                </a:solidFill>
                <a:effectLst/>
              </a:rPr>
              <a:t>Подстицање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на </a:t>
            </a:r>
            <a:r>
              <a:rPr lang="ru-RU" sz="1800" b="0" i="0" u="none" strike="noStrike" err="1">
                <a:solidFill>
                  <a:srgbClr val="FF0000"/>
                </a:solidFill>
                <a:effectLst/>
              </a:rPr>
              <a:t>тражење</a:t>
            </a:r>
            <a:r>
              <a:rPr lang="ru-RU" sz="1800" b="0" i="0" u="none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ru-RU" sz="1800" b="0" i="0" u="none" strike="noStrike" err="1">
                <a:solidFill>
                  <a:srgbClr val="FF0000"/>
                </a:solidFill>
                <a:effectLst/>
              </a:rPr>
              <a:t>помоћи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err="1"/>
              <a:t>ако</a:t>
            </a:r>
            <a:r>
              <a:rPr lang="ru-RU" dirty="0"/>
              <a:t> видите</a:t>
            </a:r>
            <a:r>
              <a:rPr lang="ru-RU" sz="1800" b="0" i="0" u="none" strike="noStrike" dirty="0">
                <a:effectLst/>
              </a:rPr>
              <a:t> </a:t>
            </a:r>
            <a:r>
              <a:rPr lang="ru-RU" dirty="0"/>
              <a:t>да </a:t>
            </a:r>
            <a:r>
              <a:rPr lang="ru-RU" err="1"/>
              <a:t>је</a:t>
            </a:r>
            <a:r>
              <a:rPr lang="ru-RU" dirty="0"/>
              <a:t> </a:t>
            </a:r>
            <a:r>
              <a:rPr lang="ru-RU" err="1"/>
              <a:t>виши</a:t>
            </a:r>
            <a:r>
              <a:rPr lang="ru-RU" dirty="0"/>
              <a:t> </a:t>
            </a:r>
            <a:r>
              <a:rPr lang="ru-RU" err="1"/>
              <a:t>ниво</a:t>
            </a:r>
            <a:r>
              <a:rPr lang="ru-RU" dirty="0"/>
              <a:t> </a:t>
            </a:r>
            <a:r>
              <a:rPr lang="ru-RU" err="1"/>
              <a:t>поршке</a:t>
            </a:r>
            <a:r>
              <a:rPr lang="ru-RU" dirty="0"/>
              <a:t> </a:t>
            </a:r>
            <a:r>
              <a:rPr lang="ru-RU" err="1"/>
              <a:t>потребан</a:t>
            </a:r>
            <a:r>
              <a:rPr lang="ru-RU" dirty="0">
                <a:solidFill>
                  <a:srgbClr val="000000"/>
                </a:solidFill>
              </a:rPr>
              <a:t> </a:t>
            </a:r>
            <a:endParaRPr lang="ru-RU" sz="1800" b="0" i="0" u="none" strike="noStrike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endParaRPr lang="sr-Cyrl-RS"/>
          </a:p>
          <a:p>
            <a:endParaRPr lang="sr-Cyrl-RS"/>
          </a:p>
          <a:p>
            <a:pPr algn="just"/>
            <a:r>
              <a:rPr lang="sr-Cyrl-RS" dirty="0"/>
              <a:t>Управо кроз план </a:t>
            </a:r>
            <a:r>
              <a:rPr lang="ru-RU" dirty="0" err="1"/>
              <a:t>бихејвиоралне</a:t>
            </a:r>
            <a:r>
              <a:rPr lang="ru-RU" dirty="0"/>
              <a:t> </a:t>
            </a:r>
            <a:r>
              <a:rPr lang="ru-RU" dirty="0" err="1"/>
              <a:t>подршке</a:t>
            </a:r>
            <a:r>
              <a:rPr lang="ru-RU" dirty="0"/>
              <a:t> </a:t>
            </a:r>
            <a:r>
              <a:rPr lang="ru-RU" dirty="0" err="1"/>
              <a:t>које</a:t>
            </a:r>
            <a:r>
              <a:rPr lang="ru-RU" dirty="0"/>
              <a:t> су </a:t>
            </a:r>
            <a:r>
              <a:rPr lang="ru-RU" dirty="0" err="1"/>
              <a:t>препознате</a:t>
            </a:r>
            <a:r>
              <a:rPr lang="ru-RU" dirty="0"/>
              <a:t> за </a:t>
            </a:r>
            <a:r>
              <a:rPr lang="ru-RU" dirty="0" err="1"/>
              <a:t>подршку</a:t>
            </a:r>
            <a:r>
              <a:rPr lang="ru-RU" dirty="0"/>
              <a:t> </a:t>
            </a:r>
            <a:r>
              <a:rPr lang="ru-RU" dirty="0" err="1"/>
              <a:t>доприносите</a:t>
            </a:r>
            <a:r>
              <a:rPr lang="ru-RU" dirty="0"/>
              <a:t> да се </a:t>
            </a:r>
            <a:r>
              <a:rPr lang="ru-RU" dirty="0" err="1"/>
              <a:t>ученици</a:t>
            </a:r>
            <a:r>
              <a:rPr lang="ru-RU" dirty="0"/>
              <a:t> и ученице:</a:t>
            </a:r>
            <a:endParaRPr lang="ru-RU" dirty="0">
              <a:ea typeface="Calibri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успешно </a:t>
            </a:r>
            <a:r>
              <a:rPr lang="ru-RU" dirty="0" err="1"/>
              <a:t>преброде</a:t>
            </a:r>
            <a:r>
              <a:rPr lang="ru-RU" dirty="0"/>
              <a:t> </a:t>
            </a:r>
            <a:r>
              <a:rPr lang="ru-RU" dirty="0" err="1"/>
              <a:t>тешкоће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којима</a:t>
            </a:r>
            <a:r>
              <a:rPr lang="ru-RU" dirty="0"/>
              <a:t> се </a:t>
            </a:r>
            <a:r>
              <a:rPr lang="ru-RU" dirty="0" err="1"/>
              <a:t>суочавају</a:t>
            </a:r>
            <a:endParaRPr lang="ru-RU" dirty="0" err="1">
              <a:ea typeface="Calibri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препознају</a:t>
            </a:r>
            <a:r>
              <a:rPr lang="ru-RU" dirty="0"/>
              <a:t> </a:t>
            </a:r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потребно </a:t>
            </a:r>
            <a:r>
              <a:rPr lang="ru-RU" dirty="0" err="1"/>
              <a:t>обратити</a:t>
            </a:r>
            <a:r>
              <a:rPr lang="ru-RU" dirty="0"/>
              <a:t> се за </a:t>
            </a:r>
            <a:r>
              <a:rPr lang="ru-RU" dirty="0" err="1"/>
              <a:t>интезивнију</a:t>
            </a:r>
            <a:r>
              <a:rPr lang="ru-RU" dirty="0"/>
              <a:t> </a:t>
            </a:r>
            <a:r>
              <a:rPr lang="ru-RU" dirty="0" err="1"/>
              <a:t>подршку</a:t>
            </a:r>
            <a:r>
              <a:rPr lang="ru-RU" dirty="0"/>
              <a:t> </a:t>
            </a:r>
            <a:r>
              <a:rPr lang="ru-RU" dirty="0" err="1"/>
              <a:t>кроз</a:t>
            </a:r>
            <a:r>
              <a:rPr lang="ru-RU" dirty="0"/>
              <a:t> </a:t>
            </a:r>
            <a:r>
              <a:rPr lang="ru-RU" dirty="0" err="1"/>
              <a:t>здравствени</a:t>
            </a:r>
            <a:r>
              <a:rPr lang="ru-RU" dirty="0"/>
              <a:t> систем или систем </a:t>
            </a:r>
            <a:r>
              <a:rPr lang="ru-RU" dirty="0" err="1"/>
              <a:t>социјалне</a:t>
            </a:r>
            <a:r>
              <a:rPr lang="ru-RU" dirty="0"/>
              <a:t> </a:t>
            </a:r>
            <a:r>
              <a:rPr lang="ru-RU" dirty="0" err="1"/>
              <a:t>заштите</a:t>
            </a:r>
            <a:endParaRPr lang="ru-RU" dirty="0" err="1">
              <a:ea typeface="Calibri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подрже</a:t>
            </a:r>
            <a:r>
              <a:rPr lang="ru-RU" dirty="0"/>
              <a:t> </a:t>
            </a:r>
            <a:r>
              <a:rPr lang="ru-RU" dirty="0" err="1"/>
              <a:t>након</a:t>
            </a:r>
            <a:r>
              <a:rPr lang="ru-RU" dirty="0"/>
              <a:t> </a:t>
            </a:r>
            <a:r>
              <a:rPr lang="ru-RU" dirty="0" err="1"/>
              <a:t>кризних</a:t>
            </a:r>
            <a:r>
              <a:rPr lang="ru-RU" dirty="0"/>
              <a:t> </a:t>
            </a:r>
            <a:r>
              <a:rPr lang="ru-RU" dirty="0" err="1"/>
              <a:t>ситуација</a:t>
            </a:r>
            <a:r>
              <a:rPr lang="ru-RU" dirty="0"/>
              <a:t> </a:t>
            </a:r>
            <a:endParaRPr lang="ru-RU" dirty="0">
              <a:ea typeface="Calibri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Подрже</a:t>
            </a:r>
            <a:r>
              <a:rPr lang="ru-RU" dirty="0"/>
              <a:t> </a:t>
            </a:r>
            <a:r>
              <a:rPr lang="ru-RU" dirty="0" err="1"/>
              <a:t>након</a:t>
            </a:r>
            <a:r>
              <a:rPr lang="ru-RU" dirty="0"/>
              <a:t> и током </a:t>
            </a:r>
            <a:r>
              <a:rPr lang="ru-RU" dirty="0" err="1"/>
              <a:t>терапије</a:t>
            </a:r>
            <a:r>
              <a:rPr lang="ru-RU" dirty="0"/>
              <a:t> од стране </a:t>
            </a:r>
            <a:r>
              <a:rPr lang="ru-RU" dirty="0" err="1"/>
              <a:t>здравственог</a:t>
            </a:r>
            <a:r>
              <a:rPr lang="ru-RU" dirty="0"/>
              <a:t> система</a:t>
            </a:r>
            <a:endParaRPr lang="ru-RU" dirty="0">
              <a:ea typeface="Calibri"/>
              <a:cs typeface="Calibri"/>
            </a:endParaRPr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56190" y="924675"/>
            <a:ext cx="9519334" cy="88460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sz="1600" b="1">
              <a:latin typeface="Univers-Black"/>
            </a:endParaRPr>
          </a:p>
          <a:p>
            <a:r>
              <a:rPr lang="sr-Cyrl-RS" b="1"/>
              <a:t>Циљ директне подршке је функционални опоравак ученика и ученица:</a:t>
            </a:r>
            <a:endParaRPr lang="sr-Cyrl-RS" b="1">
              <a:cs typeface="Calibri"/>
            </a:endParaRPr>
          </a:p>
          <a:p>
            <a:pPr marL="0" lvl="1">
              <a:lnSpc>
                <a:spcPts val="2090"/>
              </a:lnSpc>
              <a:spcBef>
                <a:spcPts val="1567"/>
              </a:spcBef>
            </a:pPr>
            <a:r>
              <a:rPr lang="sr-Cyrl-RS" sz="1600" spc="81" err="1">
                <a:solidFill>
                  <a:srgbClr val="242424"/>
                </a:solidFill>
              </a:rPr>
              <a:t>Реинтеграција</a:t>
            </a:r>
            <a:r>
              <a:rPr lang="sr-Cyrl-RS" sz="1600" spc="81">
                <a:solidFill>
                  <a:srgbClr val="242424"/>
                </a:solidFill>
              </a:rPr>
              <a:t> и повратак претходним улогама, навикама и смисленим активностима. Развој нових вештина, улога и интересовања који су у складу са развојном путањом младе особе и који подржавају њене циљеве за будућност.</a:t>
            </a:r>
          </a:p>
          <a:p>
            <a:pPr marL="0" lvl="1">
              <a:lnSpc>
                <a:spcPts val="2090"/>
              </a:lnSpc>
            </a:pPr>
            <a:endParaRPr lang="sr-Cyrl-RS" sz="1600" spc="81">
              <a:solidFill>
                <a:srgbClr val="242424"/>
              </a:solidFill>
            </a:endParaRPr>
          </a:p>
          <a:p>
            <a:pPr marL="0" lvl="1">
              <a:lnSpc>
                <a:spcPts val="2090"/>
              </a:lnSpc>
            </a:pPr>
            <a:r>
              <a:rPr lang="sr-Cyrl-RS" sz="1600" spc="81">
                <a:solidFill>
                  <a:srgbClr val="242424"/>
                </a:solidFill>
              </a:rPr>
              <a:t>Функционални опоравак укључује:</a:t>
            </a:r>
          </a:p>
          <a:p>
            <a:pPr marL="0" lvl="1">
              <a:lnSpc>
                <a:spcPts val="2090"/>
              </a:lnSpc>
            </a:pPr>
            <a:r>
              <a:rPr lang="sr-Cyrl-RS" sz="1600" spc="81">
                <a:solidFill>
                  <a:srgbClr val="242424"/>
                </a:solidFill>
              </a:rPr>
              <a:t>✓ Бављење смисленим активностима</a:t>
            </a:r>
          </a:p>
          <a:p>
            <a:pPr marL="0" lvl="1">
              <a:lnSpc>
                <a:spcPts val="2090"/>
              </a:lnSpc>
            </a:pPr>
            <a:r>
              <a:rPr lang="sr-Cyrl-RS" sz="1600" spc="81">
                <a:solidFill>
                  <a:srgbClr val="242424"/>
                </a:solidFill>
              </a:rPr>
              <a:t>✓ Здраве рутине и навике</a:t>
            </a:r>
          </a:p>
          <a:p>
            <a:pPr marL="0" lvl="1">
              <a:lnSpc>
                <a:spcPts val="2090"/>
              </a:lnSpc>
            </a:pPr>
            <a:r>
              <a:rPr lang="sr-Cyrl-RS" sz="1600" spc="81">
                <a:solidFill>
                  <a:srgbClr val="242424"/>
                </a:solidFill>
              </a:rPr>
              <a:t>✓ Улоге (нпр. породичне, у </a:t>
            </a:r>
            <a:r>
              <a:rPr lang="sr-Cyrl-RS" sz="1600" spc="81" err="1">
                <a:solidFill>
                  <a:srgbClr val="242424"/>
                </a:solidFill>
              </a:rPr>
              <a:t>вршњачкој</a:t>
            </a:r>
            <a:r>
              <a:rPr lang="sr-Cyrl-RS" sz="1600" spc="81">
                <a:solidFill>
                  <a:srgbClr val="242424"/>
                </a:solidFill>
              </a:rPr>
              <a:t> групи…)</a:t>
            </a:r>
          </a:p>
          <a:p>
            <a:pPr marL="0" lvl="1">
              <a:lnSpc>
                <a:spcPts val="2090"/>
              </a:lnSpc>
            </a:pPr>
            <a:r>
              <a:rPr lang="sr-Cyrl-RS" sz="1600" spc="81">
                <a:solidFill>
                  <a:srgbClr val="242424"/>
                </a:solidFill>
              </a:rPr>
              <a:t>✓ Активности свакодневног живота</a:t>
            </a:r>
          </a:p>
          <a:p>
            <a:pPr marL="0" lvl="1">
              <a:lnSpc>
                <a:spcPts val="2090"/>
              </a:lnSpc>
            </a:pPr>
            <a:r>
              <a:rPr lang="sr-Cyrl-RS" sz="1600" spc="81">
                <a:solidFill>
                  <a:srgbClr val="242424"/>
                </a:solidFill>
              </a:rPr>
              <a:t>✓ Баланс и </a:t>
            </a:r>
            <a:r>
              <a:rPr lang="sr-Cyrl-RS" sz="1600" spc="81" err="1">
                <a:solidFill>
                  <a:srgbClr val="242424"/>
                </a:solidFill>
              </a:rPr>
              <a:t>коришцћење</a:t>
            </a:r>
            <a:r>
              <a:rPr lang="sr-Cyrl-RS" sz="1600" spc="81">
                <a:solidFill>
                  <a:srgbClr val="242424"/>
                </a:solidFill>
              </a:rPr>
              <a:t> времена</a:t>
            </a:r>
          </a:p>
          <a:p>
            <a:pPr marL="0" lvl="1">
              <a:lnSpc>
                <a:spcPts val="2090"/>
              </a:lnSpc>
            </a:pPr>
            <a:r>
              <a:rPr lang="sr-Cyrl-RS" sz="1600" spc="81">
                <a:solidFill>
                  <a:srgbClr val="242424"/>
                </a:solidFill>
              </a:rPr>
              <a:t>✓ (Поновно) успостављање животних вештина</a:t>
            </a:r>
          </a:p>
          <a:p>
            <a:pPr marL="0" lvl="1">
              <a:lnSpc>
                <a:spcPts val="2090"/>
              </a:lnSpc>
            </a:pPr>
            <a:endParaRPr lang="sr-Cyrl-RS" sz="1600" spc="81">
              <a:solidFill>
                <a:srgbClr val="242424"/>
              </a:solidFill>
            </a:endParaRPr>
          </a:p>
          <a:p>
            <a:pPr marL="0" lvl="1">
              <a:lnSpc>
                <a:spcPts val="2090"/>
              </a:lnSpc>
            </a:pPr>
            <a:r>
              <a:rPr lang="sr-Cyrl-RS" sz="1600" spc="81">
                <a:solidFill>
                  <a:srgbClr val="242424"/>
                </a:solidFill>
              </a:rPr>
              <a:t>Сврха, самопоштовање, повезаност са светом</a:t>
            </a:r>
            <a:endParaRPr lang="en-US" sz="1600" spc="81">
              <a:solidFill>
                <a:srgbClr val="242424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sz="1600">
              <a:latin typeface="Univers-Black"/>
            </a:endParaRPr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8748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sz="1600" b="1"/>
          </a:p>
          <a:p>
            <a:r>
              <a:rPr lang="sr-Cyrl-RS" b="1"/>
              <a:t>Примери директне подршке који се могу примењивати у школи:</a:t>
            </a:r>
            <a:endParaRPr lang="sr-Cyrl-RS" b="1">
              <a:cs typeface="Calibri"/>
            </a:endParaRPr>
          </a:p>
          <a:p>
            <a:endParaRPr lang="sr-Cyrl-RS" b="1">
              <a:cs typeface="Calibri"/>
            </a:endParaRPr>
          </a:p>
          <a:p>
            <a:pPr marL="0" lvl="1" indent="-285750">
              <a:lnSpc>
                <a:spcPts val="2090"/>
              </a:lnSpc>
              <a:buFont typeface="Arial" panose="020B0604020202020204" pitchFamily="34" charset="0"/>
              <a:buChar char="•"/>
            </a:pPr>
            <a:r>
              <a:rPr lang="ru-RU" sz="1600" spc="81">
                <a:solidFill>
                  <a:srgbClr val="242424"/>
                </a:solidFill>
              </a:rPr>
              <a:t>Обука за стицање животних вештина (решавање проблема, доношење одлука, постављање циљева)</a:t>
            </a:r>
            <a:endParaRPr lang="sr-Cyrl-RS" sz="1600" spc="81">
              <a:solidFill>
                <a:srgbClr val="242424"/>
              </a:solidFill>
            </a:endParaRPr>
          </a:p>
          <a:p>
            <a:pPr marL="0" lvl="1" indent="-285750">
              <a:lnSpc>
                <a:spcPts val="2090"/>
              </a:lnSpc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Кораци за решавање проблема</a:t>
            </a:r>
          </a:p>
          <a:p>
            <a:pPr marL="0" lvl="1" indent="-285750">
              <a:lnSpc>
                <a:spcPts val="2090"/>
              </a:lnSpc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Дневник активности</a:t>
            </a:r>
          </a:p>
          <a:p>
            <a:pPr marL="0" lvl="1" indent="-285750">
              <a:lnSpc>
                <a:spcPts val="2090"/>
              </a:lnSpc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Постављање циљева</a:t>
            </a:r>
          </a:p>
          <a:p>
            <a:pPr marL="0" lvl="1" indent="-285750">
              <a:lnSpc>
                <a:spcPts val="2090"/>
              </a:lnSpc>
              <a:buFont typeface="Arial" panose="020B0604020202020204" pitchFamily="34" charset="0"/>
              <a:buChar char="•"/>
            </a:pPr>
            <a:r>
              <a:rPr lang="sr-Cyrl-RS" sz="1600" spc="81" err="1">
                <a:solidFill>
                  <a:srgbClr val="242424"/>
                </a:solidFill>
              </a:rPr>
              <a:t>Асертивна</a:t>
            </a:r>
            <a:r>
              <a:rPr lang="sr-Cyrl-RS" sz="1600" spc="81">
                <a:solidFill>
                  <a:srgbClr val="242424"/>
                </a:solidFill>
              </a:rPr>
              <a:t> комуникација</a:t>
            </a:r>
          </a:p>
          <a:p>
            <a:pPr marL="0" lvl="1" indent="-285750">
              <a:lnSpc>
                <a:spcPts val="2090"/>
              </a:lnSpc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Мотивационо интервјуисање – промена понашања</a:t>
            </a:r>
          </a:p>
          <a:p>
            <a:pPr marL="0" lvl="1" indent="-285750">
              <a:lnSpc>
                <a:spcPts val="2090"/>
              </a:lnSpc>
              <a:buFont typeface="Arial" panose="020B0604020202020204" pitchFamily="34" charset="0"/>
              <a:buChar char="•"/>
            </a:pPr>
            <a:r>
              <a:rPr lang="sr-Cyrl-RS" sz="1600"/>
              <a:t>Специфична врста едукације</a:t>
            </a:r>
          </a:p>
          <a:p>
            <a:pPr marL="0" lvl="1" indent="-285750">
              <a:lnSpc>
                <a:spcPts val="2090"/>
              </a:lnSpc>
              <a:buFont typeface="Arial" panose="020B0604020202020204" pitchFamily="34" charset="0"/>
              <a:buChar char="•"/>
            </a:pPr>
            <a:r>
              <a:rPr lang="sr-Cyrl-RS" sz="1600"/>
              <a:t>Технике релаксација </a:t>
            </a:r>
          </a:p>
          <a:p>
            <a:pPr marL="0" lvl="1" indent="-285750">
              <a:lnSpc>
                <a:spcPts val="2090"/>
              </a:lnSpc>
              <a:buFont typeface="Arial" panose="020B0604020202020204" pitchFamily="34" charset="0"/>
              <a:buChar char="•"/>
            </a:pPr>
            <a:r>
              <a:rPr lang="sr-Cyrl-RS" sz="1600"/>
              <a:t>Физичка активност, спавање и исхрана</a:t>
            </a:r>
          </a:p>
          <a:p>
            <a:pPr marL="0" lvl="1" indent="-285750">
              <a:lnSpc>
                <a:spcPts val="2090"/>
              </a:lnSpc>
              <a:buFont typeface="Arial" panose="020B0604020202020204" pitchFamily="34" charset="0"/>
              <a:buChar char="•"/>
            </a:pPr>
            <a:r>
              <a:rPr lang="sr-Cyrl-RS" sz="1600"/>
              <a:t>Подршка ученицима и ученицама који су завршили или су у процесу лечења кроз здравствени систем</a:t>
            </a:r>
          </a:p>
          <a:p>
            <a:pPr marL="0" lvl="1" indent="-285750">
              <a:lnSpc>
                <a:spcPts val="2090"/>
              </a:lnSpc>
              <a:buFont typeface="Arial" panose="020B0604020202020204" pitchFamily="34" charset="0"/>
              <a:buChar char="•"/>
            </a:pPr>
            <a:r>
              <a:rPr lang="sr-Cyrl-RS" sz="1600"/>
              <a:t>Подршка ученицима и ученицама који су искусили недаће</a:t>
            </a:r>
            <a:endParaRPr lang="sr-Latn-RS" sz="1600"/>
          </a:p>
          <a:p>
            <a:pPr marL="0" lvl="1" indent="-285750">
              <a:lnSpc>
                <a:spcPts val="2090"/>
              </a:lnSpc>
              <a:buFont typeface="Arial" panose="020B0604020202020204" pitchFamily="34" charset="0"/>
              <a:buChar char="•"/>
            </a:pPr>
            <a:r>
              <a:rPr lang="sr-Cyrl-RS" sz="1600"/>
              <a:t>Рад са породицом</a:t>
            </a:r>
            <a:endParaRPr lang="ru-RU" sz="1600"/>
          </a:p>
          <a:p>
            <a:pPr marL="0" lvl="1">
              <a:lnSpc>
                <a:spcPts val="2090"/>
              </a:lnSpc>
            </a:pPr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0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A8479-FB32-45DE-8114-4687C24C208D}"/>
              </a:ext>
            </a:extLst>
          </p:cNvPr>
          <p:cNvSpPr txBox="1"/>
          <p:nvPr/>
        </p:nvSpPr>
        <p:spPr>
          <a:xfrm>
            <a:off x="2623325" y="2587360"/>
            <a:ext cx="703352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r-Cyrl-RS" sz="2800" b="1"/>
              <a:t>Основни принципи рада са децом школског узраста и адолецентима</a:t>
            </a:r>
          </a:p>
          <a:p>
            <a:pPr algn="ctr"/>
            <a:endParaRPr lang="sr-Cyrl-RS" sz="2800" b="1"/>
          </a:p>
          <a:p>
            <a:pPr algn="ctr"/>
            <a:endParaRPr lang="en-US" sz="2800" b="1"/>
          </a:p>
          <a:p>
            <a:pPr algn="ctr"/>
            <a:r>
              <a:rPr lang="en-US" sz="2800" b="1"/>
              <a:t>(</a:t>
            </a:r>
            <a:r>
              <a:rPr lang="sr-Cyrl-RS" sz="2800" b="1"/>
              <a:t>Никола Петровић</a:t>
            </a:r>
            <a:r>
              <a:rPr lang="en-US" sz="2800" b="1"/>
              <a:t>)</a:t>
            </a:r>
          </a:p>
          <a:p>
            <a:pPr algn="ctr"/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3923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605064" y="1128409"/>
            <a:ext cx="9270459" cy="88331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b="1"/>
              <a:t>Улога и одговорност Владе и надлежног министарства</a:t>
            </a:r>
          </a:p>
          <a:p>
            <a:endParaRPr lang="sr-Cyrl-RS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Оснивање и распоређивање кризног тима </a:t>
            </a:r>
            <a:r>
              <a:rPr lang="en-US" sz="1600"/>
              <a:t>(24 ч)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План за хитну, средњорочну и дугорочну акцију 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Одржавање листе сертификованих, проверених и одобрених стручњака</a:t>
            </a:r>
            <a:endParaRPr lang="en-US" sz="160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Комуницирање са медијима, обезбеђивање тачних информација, контролисање гласина</a:t>
            </a:r>
            <a:endParaRPr lang="en-US" sz="160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Редовно обавештавање грађана</a:t>
            </a:r>
            <a:endParaRPr lang="en-US" sz="160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Заштита људских права </a:t>
            </a:r>
            <a:endParaRPr lang="en-US" sz="160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Комуницирање, надзор и подршка локалним институцијама</a:t>
            </a:r>
            <a:endParaRPr lang="en-US" sz="160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Обезбеђивање повратка у рутину што пре </a:t>
            </a:r>
            <a:endParaRPr lang="en-US" sz="160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Искрена анализа пропуста који су довели до инцидента</a:t>
            </a:r>
            <a:endParaRPr lang="en-US" sz="160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Ревидирање кризних планова базирано на наученим лекцијама из искуства</a:t>
            </a:r>
            <a:r>
              <a:rPr lang="sr-Cyrl-RS"/>
              <a:t> </a:t>
            </a:r>
            <a:endParaRPr lang="en-US" sz="1800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679878" y="1425036"/>
            <a:ext cx="9270459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r-Cyrl-RS"/>
              <a:t>У</a:t>
            </a:r>
            <a:r>
              <a:rPr lang="ru-RU"/>
              <a:t>чење деце да препознају, именују и управљају својим осећањима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ru-RU"/>
              <a:t>Развијање стратегије за суочавање са тешким емоцијама, као што је бес.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/>
              <a:t>Моделирање емпатије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/>
              <a:t>Учење мирним начинима решавања сукоба (нпр. кроз играње улога)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/>
              <a:t>Учење поштовању (личним границама, важност опхођења према другима онако како би желели да се према њима поступа)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/>
              <a:t>Подстицати позитивне односе са вршњацима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/>
              <a:t>Учење вештина решавања проблема (нпр. разматрање последица својих поступака)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/>
              <a:t>Упућивање деце на друге ресурсе (спортске активности и сл. што може помоћи деци да науче друштвене вештине и управљају стресом)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/>
              <a:t>Отворити комуникацију са децом (створите окружење поверења у коме се деца и адолесценти осећају пријатно да деле своја осећања и бриге)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/>
              <a:t>Учење вештинама саморегулације (пуна свесност, дубоко дисање и сл.)</a:t>
            </a:r>
            <a:endParaRPr lang="ru-RU">
              <a:cs typeface="Calibri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A8479-FB32-45DE-8114-4687C24C208D}"/>
              </a:ext>
            </a:extLst>
          </p:cNvPr>
          <p:cNvSpPr txBox="1"/>
          <p:nvPr/>
        </p:nvSpPr>
        <p:spPr>
          <a:xfrm>
            <a:off x="2623325" y="2587360"/>
            <a:ext cx="703352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/>
              <a:t>Психолошке кризне интервенције </a:t>
            </a:r>
            <a:br>
              <a:rPr lang="ru-RU" sz="2800" b="1"/>
            </a:br>
            <a:r>
              <a:rPr lang="ru-RU" sz="2800" b="1"/>
              <a:t>у образовно – васпитним установама</a:t>
            </a:r>
            <a:endParaRPr lang="sr-Cyrl-RS" sz="2800" b="1"/>
          </a:p>
          <a:p>
            <a:pPr algn="ctr"/>
            <a:r>
              <a:rPr lang="en-US" sz="2800" b="1"/>
              <a:t>(</a:t>
            </a:r>
            <a:r>
              <a:rPr lang="sr-Cyrl-RS" sz="2800" b="1" err="1"/>
              <a:t>Михрета</a:t>
            </a:r>
            <a:r>
              <a:rPr lang="sr-Cyrl-RS" sz="2800" b="1"/>
              <a:t> </a:t>
            </a:r>
            <a:r>
              <a:rPr lang="sr-Cyrl-RS" sz="2800" b="1" err="1"/>
              <a:t>Фејзула</a:t>
            </a:r>
            <a:r>
              <a:rPr lang="en-US" sz="2800" b="1"/>
              <a:t>)</a:t>
            </a:r>
          </a:p>
          <a:p>
            <a:pPr algn="ctr"/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661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4978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sz="1600" b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Приручник: Психолошке кризне интервенције у образовно-васпитним установама </a:t>
            </a:r>
            <a:r>
              <a:rPr lang="sr-Cyrl-RS" sz="160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Публикације - Страница 3 од 5 - Министарство просвете, науке и технолошког развоја (prosveta.gov.rs)</a:t>
            </a:r>
            <a:endParaRPr lang="ru-RU" sz="1600">
              <a:ln w="3175" cmpd="sng">
                <a:noFill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600" b="1">
              <a:latin typeface="Univers-Black"/>
            </a:endParaRPr>
          </a:p>
          <a:p>
            <a:pPr marL="0" lvl="1">
              <a:lnSpc>
                <a:spcPts val="2090"/>
              </a:lnSpc>
            </a:pPr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542AE41-C427-4F7E-A69E-09E5DBAB6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389" y="1489074"/>
            <a:ext cx="7523116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022555" y="924675"/>
            <a:ext cx="9833112" cy="44858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>
                <a:ln w="3175" cmpd="sng">
                  <a:noFill/>
                </a:ln>
                <a:latin typeface="Calibri"/>
                <a:cs typeface="Times New Roman"/>
              </a:rPr>
              <a:t>Психолошке кризне интервенције у образовно-васпитним установама:</a:t>
            </a:r>
            <a:endParaRPr lang="sr-Cyrl-RS" b="1" dirty="0">
              <a:latin typeface="Calibri"/>
              <a:cs typeface="Times New Roman"/>
            </a:endParaRPr>
          </a:p>
          <a:p>
            <a:pPr marL="0" lvl="1">
              <a:lnSpc>
                <a:spcPts val="2090"/>
              </a:lnSpc>
            </a:pP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5CFDA14-1D7C-4806-8493-009281061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968134"/>
              </p:ext>
            </p:extLst>
          </p:nvPr>
        </p:nvGraphicFramePr>
        <p:xfrm>
          <a:off x="1102924" y="1402403"/>
          <a:ext cx="9986152" cy="4677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895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983226" y="924675"/>
            <a:ext cx="11208774" cy="7625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b="1" dirty="0">
              <a:latin typeface="Univers-Black"/>
            </a:endParaRPr>
          </a:p>
          <a:p>
            <a:r>
              <a:rPr lang="ru-RU" b="1" dirty="0"/>
              <a:t>Кризни догађаји који се могу догодити:</a:t>
            </a:r>
            <a:endParaRPr lang="ru-RU" b="1" dirty="0">
              <a:cs typeface="Calibri"/>
            </a:endParaRPr>
          </a:p>
          <a:p>
            <a:endParaRPr lang="sr-Cyrl-RS" sz="1600" b="1" dirty="0"/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природна смрт ученика (у школи или ван ње, на екскурзији, рекреативној настави).</a:t>
            </a:r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убиство ученика (у школи или ван ње).</a:t>
            </a:r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самоубиство ученика (у школи или ван ње).</a:t>
            </a:r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саобраћајна несрећа у којој озбиљно страда ученик или наставник (у близини школе, али и далеко од ње).</a:t>
            </a:r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насиље већих размера (масовна туча у школи, злостављање било које врсте)</a:t>
            </a:r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природна смрт, убиство или самоубиство наставника.</a:t>
            </a:r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одвијање наставе после неке интензивне катастрофе која је погодила целу заједницу или њен значајан део.</a:t>
            </a:r>
          </a:p>
          <a:p>
            <a:pPr marL="0" lvl="1">
              <a:lnSpc>
                <a:spcPts val="2090"/>
              </a:lnSpc>
            </a:pP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>
                <a:ln w="3175" cmpd="sng">
                  <a:noFill/>
                </a:ln>
                <a:latin typeface="Calibri"/>
                <a:cs typeface="Times New Roman"/>
              </a:rPr>
              <a:t>Након кризног догађаја промене се могу уочити на:</a:t>
            </a:r>
            <a:endParaRPr lang="sr-Cyrl-RS">
              <a:latin typeface="Calibri"/>
              <a:cs typeface="Times New Roman"/>
            </a:endParaRPr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A1CDF9A-2083-4F99-8E00-0E7760E0F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057154"/>
              </p:ext>
            </p:extLst>
          </p:nvPr>
        </p:nvGraphicFramePr>
        <p:xfrm>
          <a:off x="1025371" y="1467317"/>
          <a:ext cx="10141258" cy="418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72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86716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sz="1600" b="1" dirty="0"/>
          </a:p>
          <a:p>
            <a:r>
              <a:rPr lang="ru-RU" sz="1600" b="1" dirty="0"/>
              <a:t>КАКО ОРГАНИЗОВАТИ ЖИВОТ И РАД У ОБРАЗОВНО-ВАСПИТНИМ УСТАНОВАМА НАКОН КРИЗНОГ ДОГАЂАЈА:</a:t>
            </a:r>
          </a:p>
          <a:p>
            <a:endParaRPr lang="sr-Cyrl-RS" sz="1600" b="1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1600" b="1" spc="81" dirty="0">
                <a:solidFill>
                  <a:srgbClr val="242424"/>
                </a:solidFill>
              </a:rPr>
              <a:t>Прове</a:t>
            </a:r>
            <a:r>
              <a:rPr lang="sr-Cyrl-RS" sz="1600" b="1" spc="81" dirty="0">
                <a:solidFill>
                  <a:srgbClr val="242424"/>
                </a:solidFill>
              </a:rPr>
              <a:t>рити</a:t>
            </a:r>
            <a:r>
              <a:rPr lang="ru-RU" sz="1600" b="1" spc="81" dirty="0">
                <a:solidFill>
                  <a:srgbClr val="242424"/>
                </a:solidFill>
              </a:rPr>
              <a:t> веродостојност информација</a:t>
            </a:r>
            <a:r>
              <a:rPr lang="ru-RU" sz="1600" spc="81" dirty="0">
                <a:solidFill>
                  <a:srgbClr val="242424"/>
                </a:solidFill>
              </a:rPr>
              <a:t> преко поузданих извора - полиције, породице, локалних институција и сл.</a:t>
            </a:r>
          </a:p>
          <a:p>
            <a:pPr marL="0" lvl="1"/>
            <a:endParaRPr lang="ru-RU" sz="1600" spc="81" dirty="0">
              <a:solidFill>
                <a:srgbClr val="242424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1600" b="1" spc="81" dirty="0">
                <a:solidFill>
                  <a:srgbClr val="242424"/>
                </a:solidFill>
              </a:rPr>
              <a:t>Формирати Кризни тим:</a:t>
            </a:r>
          </a:p>
          <a:p>
            <a:pPr marL="285750" lvl="1" indent="-285750">
              <a:buFontTx/>
              <a:buChar char="-"/>
            </a:pPr>
            <a:r>
              <a:rPr lang="ru-RU" sz="1600" spc="81" dirty="0">
                <a:solidFill>
                  <a:srgbClr val="242424"/>
                </a:solidFill>
              </a:rPr>
              <a:t>кључни чланови директор установе, стручни сарадник и чланови колектива које директор изабере;</a:t>
            </a:r>
          </a:p>
          <a:p>
            <a:pPr marL="285750" lvl="1" indent="-285750">
              <a:buFontTx/>
              <a:buChar char="-"/>
            </a:pPr>
            <a:r>
              <a:rPr lang="ru-RU" sz="1600" spc="81" dirty="0">
                <a:solidFill>
                  <a:srgbClr val="242424"/>
                </a:solidFill>
              </a:rPr>
              <a:t>број чланова не би требало да буде већи од 9;</a:t>
            </a:r>
          </a:p>
          <a:p>
            <a:pPr marL="0" lvl="1"/>
            <a:endParaRPr lang="ru-RU" sz="1600" spc="81" dirty="0">
              <a:solidFill>
                <a:srgbClr val="242424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1600" spc="81" dirty="0">
                <a:solidFill>
                  <a:srgbClr val="242424"/>
                </a:solidFill>
              </a:rPr>
              <a:t>Позвати породицу погођених кризним догађајем и договорите се са њима око њихових жеља у вези са пружањем информација школском особљу и ученицима.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endParaRPr lang="ru-RU" sz="1600" spc="81" dirty="0">
              <a:solidFill>
                <a:srgbClr val="242424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1600" spc="81" dirty="0">
                <a:solidFill>
                  <a:srgbClr val="242424"/>
                </a:solidFill>
              </a:rPr>
              <a:t>Са члановима Кризног тима размотрити које информације могу да иду наставницима, ученицима, родитељима и медијима и одредити на који начин ће информације бити прослеђене (у писменој или усменој форми).</a:t>
            </a:r>
          </a:p>
          <a:p>
            <a:pPr marL="0" lvl="1">
              <a:lnSpc>
                <a:spcPts val="2090"/>
              </a:lnSpc>
            </a:pP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76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93871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sz="1600" b="1" dirty="0"/>
          </a:p>
          <a:p>
            <a:r>
              <a:rPr lang="ru-RU" sz="1600" b="1" dirty="0"/>
              <a:t>КАКО ОРГАНИЗОВАТИ ЖИВОТ И РАД У ОБРАЗОВНО-ВАСПИТНИМ УСТАНОВАМА НАКОН КРИЗНОГ ДОГАЂАЈА:</a:t>
            </a:r>
          </a:p>
          <a:p>
            <a:pPr marL="0" lvl="1"/>
            <a:endParaRPr lang="ru-RU" sz="1600" spc="81" dirty="0">
              <a:solidFill>
                <a:srgbClr val="242424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sz="1600" b="1" spc="81" dirty="0">
                <a:solidFill>
                  <a:srgbClr val="242424"/>
                </a:solidFill>
              </a:rPr>
              <a:t>Задаци Кризног тима:</a:t>
            </a:r>
          </a:p>
          <a:p>
            <a:pPr marL="0" lvl="1"/>
            <a:endParaRPr lang="ru-RU" sz="1600" b="1" spc="81" dirty="0">
              <a:solidFill>
                <a:srgbClr val="242424"/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ru-RU" sz="1600" spc="81" dirty="0">
                <a:solidFill>
                  <a:srgbClr val="242424"/>
                </a:solidFill>
              </a:rPr>
              <a:t>прикупљање информација и континуирано </a:t>
            </a:r>
            <a:r>
              <a:rPr lang="ru-RU" sz="1600" b="1" spc="81" dirty="0">
                <a:solidFill>
                  <a:srgbClr val="242424"/>
                </a:solidFill>
              </a:rPr>
              <a:t>обавештавање</a:t>
            </a:r>
            <a:r>
              <a:rPr lang="ru-RU" sz="1600" spc="81" dirty="0">
                <a:solidFill>
                  <a:srgbClr val="242424"/>
                </a:solidFill>
              </a:rPr>
              <a:t> свих запослених о кризном догађају,</a:t>
            </a:r>
          </a:p>
          <a:p>
            <a:pPr marL="0" lvl="1"/>
            <a:endParaRPr lang="ru-RU" sz="1600" spc="81" dirty="0">
              <a:solidFill>
                <a:srgbClr val="242424"/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ru-RU" sz="1600" spc="81" dirty="0">
                <a:solidFill>
                  <a:srgbClr val="242424"/>
                </a:solidFill>
              </a:rPr>
              <a:t>организовање </a:t>
            </a:r>
            <a:r>
              <a:rPr lang="ru-RU" sz="1600" b="1" spc="81" dirty="0">
                <a:solidFill>
                  <a:srgbClr val="242424"/>
                </a:solidFill>
              </a:rPr>
              <a:t>редовних састанака са запосленима </a:t>
            </a:r>
            <a:r>
              <a:rPr lang="ru-RU" sz="1600" spc="81" dirty="0">
                <a:solidFill>
                  <a:srgbClr val="242424"/>
                </a:solidFill>
              </a:rPr>
              <a:t>(размена проверених и поузданих информација о кризном догађају, упознавање свих запослених са тешкоћама које ће можда имати наредних дана, од кога могу да потраже помоћ),</a:t>
            </a:r>
          </a:p>
          <a:p>
            <a:pPr marL="285750" lvl="1" indent="-285750">
              <a:buFontTx/>
              <a:buChar char="-"/>
            </a:pPr>
            <a:endParaRPr lang="ru-RU" sz="1600" spc="81" dirty="0">
              <a:solidFill>
                <a:srgbClr val="242424"/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ru-RU" sz="1600" b="1" spc="81" dirty="0">
                <a:solidFill>
                  <a:srgbClr val="242424"/>
                </a:solidFill>
              </a:rPr>
              <a:t>координисање активности </a:t>
            </a:r>
            <a:r>
              <a:rPr lang="ru-RU" sz="1600" spc="81" dirty="0">
                <a:solidFill>
                  <a:srgbClr val="242424"/>
                </a:solidFill>
              </a:rPr>
              <a:t>у школи у сарадњи са другим тимовима школе (тим за заштиту, педагошки колегијум, одељењска већа…) и спољашњом мрежом заштите,</a:t>
            </a:r>
          </a:p>
          <a:p>
            <a:pPr marL="0" lvl="1"/>
            <a:endParaRPr lang="ru-RU" sz="1600" b="1" spc="81" dirty="0">
              <a:solidFill>
                <a:srgbClr val="242424"/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ru-RU" sz="1600" b="1" spc="81" dirty="0">
                <a:solidFill>
                  <a:srgbClr val="242424"/>
                </a:solidFill>
              </a:rPr>
              <a:t>припрема саопштења о кризном догађају </a:t>
            </a:r>
            <a:r>
              <a:rPr lang="ru-RU" sz="1600" spc="81" dirty="0">
                <a:solidFill>
                  <a:srgbClr val="242424"/>
                </a:solidFill>
              </a:rPr>
              <a:t>– за наставнике, родитеље, ученике и медије.</a:t>
            </a:r>
          </a:p>
          <a:p>
            <a:pPr marL="0" lvl="1"/>
            <a:endParaRPr lang="ru-RU" sz="1600" spc="81" dirty="0">
              <a:solidFill>
                <a:srgbClr val="242424"/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ru-RU" sz="1600" b="1" spc="81" dirty="0">
                <a:solidFill>
                  <a:srgbClr val="242424"/>
                </a:solidFill>
              </a:rPr>
              <a:t>подршка запосленима у вези са организовањем и реализацијом наставних активности </a:t>
            </a:r>
            <a:r>
              <a:rPr lang="ru-RU" sz="1600" spc="81" dirty="0">
                <a:solidFill>
                  <a:srgbClr val="242424"/>
                </a:solidFill>
              </a:rPr>
              <a:t>(даља реализација образовно-васпитног процеса, наставни план).</a:t>
            </a:r>
          </a:p>
          <a:p>
            <a:pPr marL="285750" lvl="1" indent="-285750">
              <a:buFontTx/>
              <a:buChar char="-"/>
            </a:pPr>
            <a:endParaRPr lang="ru-RU" sz="1600" spc="81" dirty="0">
              <a:solidFill>
                <a:srgbClr val="242424"/>
              </a:solidFill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81791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sz="1600" b="1" dirty="0"/>
          </a:p>
          <a:p>
            <a:r>
              <a:rPr lang="ru-RU" sz="1600" b="1" dirty="0"/>
              <a:t>КАКО ОРГАНИЗОВАТИ ЖИВОТ И РАД У ОБРАЗОВНО-ВАСПИТНИМ УСТАНОВАМА НАКОН КРИЗНОГ ДОГАЂАЈА:</a:t>
            </a:r>
          </a:p>
          <a:p>
            <a:endParaRPr lang="sr-Cyrl-RS" sz="1600" b="1" dirty="0"/>
          </a:p>
          <a:p>
            <a:endParaRPr lang="sr-Cyrl-RS" sz="1600" b="1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1600" b="1" u="sng" spc="81" dirty="0">
                <a:solidFill>
                  <a:srgbClr val="242424"/>
                </a:solidFill>
              </a:rPr>
              <a:t>Неопходно је сачинити:</a:t>
            </a:r>
          </a:p>
          <a:p>
            <a:pPr marL="0" lvl="1"/>
            <a:endParaRPr lang="ru-RU" sz="1600" b="1" u="sng" spc="81" dirty="0">
              <a:solidFill>
                <a:srgbClr val="242424"/>
              </a:solidFill>
            </a:endParaRP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ru-RU" sz="1600" b="1" spc="81" dirty="0">
                <a:solidFill>
                  <a:srgbClr val="242424"/>
                </a:solidFill>
              </a:rPr>
              <a:t>упутство за наставнике</a:t>
            </a:r>
            <a:r>
              <a:rPr lang="ru-RU" sz="1600" spc="81" dirty="0">
                <a:solidFill>
                  <a:srgbClr val="242424"/>
                </a:solidFill>
              </a:rPr>
              <a:t>, како организовати и реализовати први час након кризног догађаја,</a:t>
            </a: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саопштење које ће се прочитати </a:t>
            </a:r>
            <a:r>
              <a:rPr lang="ru-RU" sz="1600" b="1" spc="81" dirty="0">
                <a:solidFill>
                  <a:srgbClr val="242424"/>
                </a:solidFill>
              </a:rPr>
              <a:t>ученицима,</a:t>
            </a: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обавештење које ће се упутити</a:t>
            </a:r>
            <a:r>
              <a:rPr lang="ru-RU" sz="1600" b="1" spc="81" dirty="0">
                <a:solidFill>
                  <a:srgbClr val="242424"/>
                </a:solidFill>
              </a:rPr>
              <a:t> родитељима</a:t>
            </a:r>
            <a:r>
              <a:rPr lang="ru-RU" sz="1600" spc="81" dirty="0">
                <a:solidFill>
                  <a:srgbClr val="242424"/>
                </a:solidFill>
              </a:rPr>
              <a:t> ученика,</a:t>
            </a: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правила за контакт са </a:t>
            </a:r>
            <a:r>
              <a:rPr lang="ru-RU" sz="1600" b="1" spc="81" dirty="0">
                <a:solidFill>
                  <a:srgbClr val="242424"/>
                </a:solidFill>
              </a:rPr>
              <a:t>медијима.</a:t>
            </a:r>
          </a:p>
          <a:p>
            <a:pPr marL="171450" lvl="2"/>
            <a:endParaRPr lang="ru-RU" sz="1600" b="1" spc="81" dirty="0">
              <a:solidFill>
                <a:srgbClr val="242424"/>
              </a:solidFill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endParaRPr lang="ru-RU" sz="1600" spc="81" dirty="0">
              <a:solidFill>
                <a:srgbClr val="242424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sz="1600" spc="81" dirty="0">
                <a:solidFill>
                  <a:srgbClr val="242424"/>
                </a:solidFill>
              </a:rPr>
              <a:t>Једина особа која може да контактира са медијима је директор (препорука писмено обавештење).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ru-RU" sz="1600" spc="81" dirty="0">
              <a:solidFill>
                <a:srgbClr val="242424"/>
              </a:solidFill>
            </a:endParaRPr>
          </a:p>
          <a:p>
            <a:pPr marL="0" lvl="1">
              <a:lnSpc>
                <a:spcPts val="2090"/>
              </a:lnSpc>
            </a:pP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40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953729" y="924675"/>
            <a:ext cx="9901938" cy="93564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sz="1600" b="1" dirty="0"/>
          </a:p>
          <a:p>
            <a:r>
              <a:rPr lang="ru-RU" sz="1600" b="1" dirty="0"/>
              <a:t>КАКО ОРГАНИЗОВАТИ ЖИВОТ И РАД У ОБРАЗОВНО-ВАСПИТНИМ УСТАНОВАМА НАКОН КРИЗНОГ ДОГАЂАЈА:</a:t>
            </a:r>
          </a:p>
          <a:p>
            <a:endParaRPr lang="sr-Cyrl-RS" sz="1600" b="1" dirty="0"/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u="sng" spc="81" dirty="0">
                <a:solidFill>
                  <a:srgbClr val="242424"/>
                </a:solidFill>
              </a:rPr>
              <a:t>У наредним данима важно</a:t>
            </a:r>
            <a:r>
              <a:rPr lang="ru-RU" sz="1600" u="sng" spc="81" dirty="0">
                <a:solidFill>
                  <a:srgbClr val="242424"/>
                </a:solidFill>
              </a:rPr>
              <a:t>:</a:t>
            </a: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одржавање </a:t>
            </a:r>
            <a:r>
              <a:rPr lang="ru-RU" sz="1600" b="1" spc="81" dirty="0">
                <a:solidFill>
                  <a:srgbClr val="242424"/>
                </a:solidFill>
              </a:rPr>
              <a:t>редовних састанака и информисање запослених </a:t>
            </a:r>
            <a:r>
              <a:rPr lang="ru-RU" sz="1600" spc="81" dirty="0">
                <a:solidFill>
                  <a:srgbClr val="242424"/>
                </a:solidFill>
              </a:rPr>
              <a:t>о новим информацијама (о догађају, о датуму сахране, протокола у вези са сахраном и др), као и предузетим корацима од стране школе (пре свега Кризног тима),</a:t>
            </a:r>
          </a:p>
          <a:p>
            <a:pPr marL="171450" lvl="2"/>
            <a:endParaRPr lang="ru-RU" sz="1600" spc="81" dirty="0">
              <a:solidFill>
                <a:srgbClr val="242424"/>
              </a:solidFill>
            </a:endParaRP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ru-RU" sz="1600" b="1" spc="81" dirty="0">
                <a:solidFill>
                  <a:srgbClr val="242424"/>
                </a:solidFill>
              </a:rPr>
              <a:t>идентификовање особа које су најугроженије- </a:t>
            </a:r>
            <a:r>
              <a:rPr lang="ru-RU" sz="1600" spc="81" dirty="0">
                <a:solidFill>
                  <a:srgbClr val="242424"/>
                </a:solidFill>
              </a:rPr>
              <a:t>брата или сестру, најбоље дугове, особа са којом је постојала емотивна веза, особе које су били сведоци/посматрачи догађаја, запослени идр, </a:t>
            </a:r>
          </a:p>
          <a:p>
            <a:pPr marL="171450" lvl="2"/>
            <a:endParaRPr lang="ru-RU" sz="1600" spc="81" dirty="0">
              <a:solidFill>
                <a:srgbClr val="242424"/>
              </a:solidFill>
            </a:endParaRP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утврђивање потребе за заменом, охрабри запослене да, уколико за то постоји потреба, </a:t>
            </a:r>
            <a:r>
              <a:rPr lang="ru-RU" sz="1600" b="1" spc="81" dirty="0">
                <a:solidFill>
                  <a:srgbClr val="242424"/>
                </a:solidFill>
              </a:rPr>
              <a:t>потраже помоћ од одговарајућих стручних лица,</a:t>
            </a:r>
            <a:endParaRPr lang="ru-RU" sz="1600" spc="81" dirty="0">
              <a:solidFill>
                <a:srgbClr val="242424"/>
              </a:solidFill>
            </a:endParaRPr>
          </a:p>
          <a:p>
            <a:pPr marL="171450" lvl="2"/>
            <a:endParaRPr lang="ru-RU" sz="1600" spc="81" dirty="0">
              <a:solidFill>
                <a:srgbClr val="242424"/>
              </a:solidFill>
            </a:endParaRP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ru-RU" sz="1600" b="1" spc="81" dirty="0">
                <a:solidFill>
                  <a:srgbClr val="242424"/>
                </a:solidFill>
              </a:rPr>
              <a:t>одредити просторију </a:t>
            </a:r>
            <a:r>
              <a:rPr lang="ru-RU" sz="1600" spc="81" dirty="0">
                <a:solidFill>
                  <a:srgbClr val="242424"/>
                </a:solidFill>
              </a:rPr>
              <a:t>у којој ће стручни сарадник обављати саветодавни рад са запосленима и ученицима којима је подршка/помоћ потребна.</a:t>
            </a:r>
          </a:p>
          <a:p>
            <a:pPr marL="457200" lvl="2" indent="-285750">
              <a:buFont typeface="Arial" panose="020B0604020202020204" pitchFamily="34" charset="0"/>
              <a:buChar char="•"/>
            </a:pPr>
            <a:endParaRPr lang="ru-RU" sz="1600" spc="81" dirty="0">
              <a:solidFill>
                <a:srgbClr val="242424"/>
              </a:solidFill>
            </a:endParaRP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одлучи да ли неке школске догађаје (екскурзије, тестирање, писмени задаци, спортска и културна догађања) треба отказати или померити датум одржавања.</a:t>
            </a:r>
          </a:p>
          <a:p>
            <a:pPr marL="457200" lvl="2" indent="-285750">
              <a:buFont typeface="Arial" panose="020B0604020202020204" pitchFamily="34" charset="0"/>
              <a:buChar char="•"/>
            </a:pP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605064" y="1128409"/>
            <a:ext cx="9270459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/>
              <a:t>Улога и одговорност кризног тима</a:t>
            </a:r>
            <a:r>
              <a:rPr lang="en-US" b="1"/>
              <a:t> </a:t>
            </a:r>
            <a:r>
              <a:rPr lang="sr-Cyrl-RS" b="1"/>
              <a:t>у школи</a:t>
            </a:r>
          </a:p>
          <a:p>
            <a:endParaRPr lang="sr-Cyrl-RS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Обезбеђивање осећања сигурности и безбедности у простору у коме се десила криза </a:t>
            </a:r>
            <a:endParaRPr lang="en-US" sz="160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Пружање Прве Психолошке Помоћи свима који су директно угрожени</a:t>
            </a:r>
            <a:endParaRPr lang="en-US" sz="160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Скенирање директно угрожених ради идентификације оних којима је потребна стручнија помоћ </a:t>
            </a:r>
            <a:endParaRPr lang="en-US" sz="160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Пружање директних саветодавних услуга </a:t>
            </a:r>
            <a:r>
              <a:rPr lang="en-US" sz="1600"/>
              <a:t>(</a:t>
            </a:r>
            <a:r>
              <a:rPr lang="sr-Cyrl-RS" sz="1600"/>
              <a:t>донекле!</a:t>
            </a:r>
            <a:r>
              <a:rPr lang="en-US" sz="1600"/>
              <a:t>) </a:t>
            </a:r>
            <a:r>
              <a:rPr lang="sr-Cyrl-RS" sz="1600"/>
              <a:t>и упућивање на даљу подршку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Прављење индивидуалних планова подршке </a:t>
            </a:r>
            <a:r>
              <a:rPr lang="en-US" sz="160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Помоћ и подршка наставницима да прилагоде редовне школске активности са циљем психолошког опоравка </a:t>
            </a:r>
            <a:endParaRPr lang="en-US" sz="160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1600"/>
              <a:t>Помоћ и подршка родитељима да разговарају са децом о догађају, помогну им да се врате у „нормалу“ али и да се они побрину о себи </a:t>
            </a:r>
            <a:endParaRPr lang="en-US" sz="160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600">
              <a:latin typeface="Univers-Black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600">
              <a:latin typeface="Univers-Black"/>
            </a:endParaRPr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1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209368" y="924675"/>
            <a:ext cx="9646299" cy="90409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sz="1600" b="1" dirty="0">
              <a:latin typeface="Univers-Black"/>
            </a:endParaRPr>
          </a:p>
          <a:p>
            <a:r>
              <a:rPr lang="ru-RU" sz="1600" b="1" dirty="0"/>
              <a:t>КАКО ОРГАНИЗОВАТИ ЖИВОТ И РАД У ОБРАЗОВНО-ВАСПИТНИМ УСТАНОВАМА НАКОН КРИЗНОГ ДОГАЂАЈА:</a:t>
            </a:r>
          </a:p>
          <a:p>
            <a:pPr marL="0" lvl="1">
              <a:lnSpc>
                <a:spcPct val="150000"/>
              </a:lnSpc>
            </a:pPr>
            <a:endParaRPr lang="ru-RU" sz="1600" spc="81" dirty="0">
              <a:solidFill>
                <a:srgbClr val="242424"/>
              </a:solidFill>
            </a:endParaRP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ru-RU" sz="1600" b="1" spc="81" dirty="0">
                <a:solidFill>
                  <a:srgbClr val="242424"/>
                </a:solidFill>
              </a:rPr>
              <a:t>договорити да ли ће се ићи оганизовано на сахрану</a:t>
            </a:r>
            <a:r>
              <a:rPr lang="ru-RU" sz="1600" spc="81" dirty="0">
                <a:solidFill>
                  <a:srgbClr val="242424"/>
                </a:solidFill>
              </a:rPr>
              <a:t>, да ли ће се у оквиру школе организовати одређени ритуали циљу опраштања, комеморације (дати примери комеморативних активности у Приручнику),</a:t>
            </a:r>
          </a:p>
          <a:p>
            <a:pPr marL="171450" lvl="2"/>
            <a:endParaRPr lang="ru-RU" sz="1600" spc="81" dirty="0">
              <a:solidFill>
                <a:srgbClr val="242424"/>
              </a:solidFill>
            </a:endParaRP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ru-RU" sz="1600" b="1" spc="81" dirty="0">
                <a:solidFill>
                  <a:srgbClr val="242424"/>
                </a:solidFill>
              </a:rPr>
              <a:t>одлазак на сахрану је индивидуалан чин</a:t>
            </a:r>
            <a:r>
              <a:rPr lang="ru-RU" sz="1600" spc="81" dirty="0">
                <a:solidFill>
                  <a:srgbClr val="242424"/>
                </a:solidFill>
              </a:rPr>
              <a:t>, не можемо никога терати (деца могу да иду на сахрану, не треба забрањивати/али и не и присиљавати, важно је да родитељи и запослени припреме децу која се одлуче да иду на сахрану и такође, требало би да иду у пратњи одраслих),</a:t>
            </a:r>
          </a:p>
          <a:p>
            <a:pPr marL="171450" lvl="2"/>
            <a:endParaRPr lang="ru-RU" sz="1600" spc="81" dirty="0">
              <a:solidFill>
                <a:srgbClr val="242424"/>
              </a:solidFill>
            </a:endParaRP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школа може да </a:t>
            </a:r>
            <a:r>
              <a:rPr lang="ru-RU" sz="1600" b="1" spc="81" dirty="0">
                <a:solidFill>
                  <a:srgbClr val="242424"/>
                </a:solidFill>
              </a:rPr>
              <a:t>организује низ поступака који могу да помогну у процесу туговања и допринесу бржем опоравку школске заједнице </a:t>
            </a:r>
            <a:r>
              <a:rPr lang="ru-RU" sz="1600" spc="81" dirty="0">
                <a:solidFill>
                  <a:srgbClr val="242424"/>
                </a:solidFill>
              </a:rPr>
              <a:t>(постављање меморијалне табле на коју се стављају приче, песме, поруке; остављање порука, песама, цвећа, свећа или плишаних играчака, и других предмета на то одређено место; прављење заједничког цртежа, песме или приче ученика из одељења преминулог и сл).</a:t>
            </a:r>
          </a:p>
          <a:p>
            <a:pPr marL="457200" lvl="2" indent="-285750">
              <a:buFont typeface="Arial" panose="020B0604020202020204" pitchFamily="34" charset="0"/>
              <a:buChar char="•"/>
            </a:pPr>
            <a:endParaRPr lang="ru-RU" sz="1600" spc="81" dirty="0">
              <a:solidFill>
                <a:srgbClr val="242424"/>
              </a:solidFill>
            </a:endParaRPr>
          </a:p>
          <a:p>
            <a:pPr marL="0" lvl="1">
              <a:lnSpc>
                <a:spcPts val="2090"/>
              </a:lnSpc>
            </a:pP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2" y="924675"/>
            <a:ext cx="9783951" cy="81560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sz="1600" b="1" dirty="0"/>
          </a:p>
          <a:p>
            <a:r>
              <a:rPr lang="ru-RU" sz="1600" b="1" dirty="0"/>
              <a:t>КАКО ОРГАНИЗОВАТИ ЖИВОТ И РАД У ОБРАЗОВНО-ВАСПИТНИМ УСТАНОВАМА НАКОН КРИЗНОГ ДОГАЂАЈА:</a:t>
            </a:r>
          </a:p>
          <a:p>
            <a:endParaRPr lang="sr-Cyrl-RS" sz="1600" b="1" dirty="0"/>
          </a:p>
          <a:p>
            <a:endParaRPr lang="sr-Cyrl-RS" sz="1600" b="1" dirty="0"/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sz="1600" b="1" spc="81" dirty="0">
                <a:solidFill>
                  <a:srgbClr val="242424"/>
                </a:solidFill>
              </a:rPr>
              <a:t>Подршка запосленима у вези са организовањем и реализацијом наставних активности:</a:t>
            </a:r>
            <a:endParaRPr lang="ru-RU" sz="1600" spc="81" dirty="0">
              <a:solidFill>
                <a:srgbClr val="242424"/>
              </a:solidFill>
            </a:endParaRPr>
          </a:p>
          <a:p>
            <a:pPr marL="0" lvl="1">
              <a:lnSpc>
                <a:spcPts val="2090"/>
              </a:lnSpc>
            </a:pPr>
            <a:endParaRPr lang="sr-Cyrl-RS" sz="1800" dirty="0">
              <a:ln w="3175" cmpd="sng">
                <a:noFill/>
              </a:ln>
              <a:solidFill>
                <a:srgbClr val="444444"/>
              </a:solidFill>
              <a:cs typeface="Calibri"/>
            </a:endParaRPr>
          </a:p>
          <a:p>
            <a:pPr marL="285750" lvl="1" indent="-285750">
              <a:lnSpc>
                <a:spcPts val="2090"/>
              </a:lnSpc>
              <a:buFontTx/>
              <a:buChar char="-"/>
            </a:pPr>
            <a:r>
              <a:rPr lang="sr-Cyrl-RS" sz="1600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конструктивне активности- </a:t>
            </a:r>
            <a:r>
              <a:rPr lang="sr-Cyrl-RS" sz="1600" b="1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секција и ваннаставне активности </a:t>
            </a:r>
            <a:r>
              <a:rPr lang="sr-Cyrl-RS" sz="1600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могу бити од помоћи деци да се растерете (активности, задаци који помажу да се изразе емоције и да се деца телесно и моторички ангажују, заједничке игре које јачају осећај заједништва и сарадње);</a:t>
            </a:r>
          </a:p>
          <a:p>
            <a:pPr marL="285750" lvl="1" indent="-285750">
              <a:lnSpc>
                <a:spcPts val="2090"/>
              </a:lnSpc>
              <a:buFontTx/>
              <a:buChar char="-"/>
            </a:pPr>
            <a:r>
              <a:rPr lang="sr-Cyrl-RS" sz="1600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деци </a:t>
            </a:r>
            <a:r>
              <a:rPr lang="sr-Cyrl-RS" sz="1600" b="1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је потребна структура, јасноћа, конструктиван фокус </a:t>
            </a:r>
            <a:r>
              <a:rPr lang="sr-Cyrl-RS" sz="1600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на активности- различите школске садржаје можете прилагодити тако да деца истражују, са њима пролазите одређене</a:t>
            </a:r>
            <a:r>
              <a:rPr lang="sr-Cyrl-RS" sz="1600" u="sng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 теме на занимљив, очигледан и практичан начин </a:t>
            </a:r>
            <a:r>
              <a:rPr lang="sr-Cyrl-RS" sz="1600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– </a:t>
            </a:r>
            <a:r>
              <a:rPr lang="sr-Cyrl-RS" sz="1600" u="sng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пројектна наставна, огледни часови </a:t>
            </a:r>
            <a:r>
              <a:rPr lang="sr-Cyrl-RS" sz="1600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(нпр. садржаје из биологије везане за животиње, природу, екологију и </a:t>
            </a:r>
            <a:r>
              <a:rPr lang="sr-Cyrl-RS" sz="1600" dirty="0" err="1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сл</a:t>
            </a:r>
            <a:r>
              <a:rPr lang="sr-Cyrl-RS" sz="1600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);</a:t>
            </a:r>
          </a:p>
          <a:p>
            <a:pPr marL="285750" lvl="1" indent="-285750">
              <a:lnSpc>
                <a:spcPts val="2090"/>
              </a:lnSpc>
              <a:buFontTx/>
              <a:buChar char="-"/>
            </a:pPr>
            <a:r>
              <a:rPr lang="sr-Cyrl-RS" sz="1600" b="1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распоред активности се планира,  ради заједнички</a:t>
            </a:r>
            <a:r>
              <a:rPr lang="sr-Cyrl-RS" sz="1600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, незванично од формалног школског распореда (прати се ситуација и ревидира план); </a:t>
            </a:r>
          </a:p>
          <a:p>
            <a:pPr marL="285750" lvl="1" indent="-285750">
              <a:lnSpc>
                <a:spcPts val="2090"/>
              </a:lnSpc>
              <a:buFontTx/>
              <a:buChar char="-"/>
            </a:pPr>
            <a:r>
              <a:rPr lang="sr-Cyrl-RS" sz="1600" b="1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координисана сарадња тимова </a:t>
            </a:r>
            <a:r>
              <a:rPr lang="sr-Cyrl-RS" sz="1600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- крзни тим, педагошки колегијум, </a:t>
            </a:r>
            <a:r>
              <a:rPr lang="sr-Cyrl-RS" sz="1600" dirty="0" err="1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одељењско</a:t>
            </a:r>
            <a:r>
              <a:rPr lang="sr-Cyrl-RS" sz="1600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/наставничко веће</a:t>
            </a:r>
          </a:p>
          <a:p>
            <a:pPr marL="285750" lvl="1" indent="-285750">
              <a:lnSpc>
                <a:spcPts val="2090"/>
              </a:lnSpc>
              <a:buFontTx/>
              <a:buChar char="-"/>
            </a:pPr>
            <a:r>
              <a:rPr lang="sr-Cyrl-RS" sz="1600" dirty="0" err="1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ибегавати</a:t>
            </a:r>
            <a:r>
              <a:rPr lang="sr-Cyrl-RS" sz="1600" dirty="0">
                <a:ln w="3175" cmpd="sng">
                  <a:noFill/>
                </a:ln>
                <a:solidFill>
                  <a:srgbClr val="444444"/>
                </a:solidFill>
                <a:cs typeface="Calibri"/>
              </a:rPr>
              <a:t> замене наставника- деци су потребне познате особе са којима већ имају остварен однос.</a:t>
            </a:r>
            <a:endParaRPr lang="sr-Cyrl-RS" sz="1600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5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600" b="1">
                <a:ln w="3175" cmpd="sng">
                  <a:noFill/>
                </a:ln>
                <a:latin typeface="Calibri"/>
                <a:cs typeface="Times New Roman"/>
              </a:rPr>
              <a:t>КАКО ОРГАНИЗОВАТИ ЖИВОТ И РАД У ОБРАЗОВНО-ВАСПИТНИМ УСТАНОВАМА НАКОН КРИЗНОГ ДОГАЂАЈА:</a:t>
            </a:r>
            <a:endParaRPr lang="sr-Cyrl-RS" sz="1600">
              <a:latin typeface="Calibri"/>
              <a:cs typeface="Times New Roman"/>
            </a:endParaRPr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3B358CA3-270A-48E9-BDED-E7BE3CD22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27818"/>
              </p:ext>
            </p:extLst>
          </p:nvPr>
        </p:nvGraphicFramePr>
        <p:xfrm>
          <a:off x="1086643" y="1576308"/>
          <a:ext cx="10018714" cy="426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78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>
                <a:ln w="3175" cmpd="sng">
                  <a:noFill/>
                </a:ln>
                <a:latin typeface="Calibri"/>
                <a:cs typeface="Times New Roman"/>
              </a:rPr>
              <a:t>Прилог 1: Примери саопштења за запослене:</a:t>
            </a:r>
            <a:endParaRPr lang="sr-Cyrl-RS">
              <a:latin typeface="Calibri"/>
              <a:cs typeface="Times New Roman"/>
            </a:endParaRPr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7DC321A9-D2E9-4731-88D9-3041D0420D0E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6282" t="12250" r="26602" b="37892"/>
          <a:stretch/>
        </p:blipFill>
        <p:spPr bwMode="auto">
          <a:xfrm>
            <a:off x="536588" y="2308404"/>
            <a:ext cx="5318449" cy="3340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4E6F0C64-2C9F-4365-8174-FD9E30D3E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61747"/>
            <a:ext cx="5573179" cy="3269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960D94-9FDB-49E6-9302-50E69CDFCBA1}"/>
              </a:ext>
            </a:extLst>
          </p:cNvPr>
          <p:cNvSpPr/>
          <p:nvPr/>
        </p:nvSpPr>
        <p:spPr>
          <a:xfrm>
            <a:off x="947070" y="1643065"/>
            <a:ext cx="3821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sr-Cyrl-RS" sz="2800">
                <a:solidFill>
                  <a:srgbClr val="30ACEC">
                    <a:lumMod val="75000"/>
                  </a:srgbClr>
                </a:solidFill>
                <a:latin typeface="Corbel" panose="020B0503020204020204"/>
              </a:rPr>
              <a:t>Упутство за наставнике</a:t>
            </a:r>
            <a:endParaRPr lang="en-US" sz="2800">
              <a:solidFill>
                <a:srgbClr val="30ACEC">
                  <a:lumMod val="75000"/>
                </a:srgbClr>
              </a:solidFill>
              <a:latin typeface="Corbel" panose="020B050302020402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D164F5-5BBF-48CF-9C1F-A7A40DCBE2F3}"/>
              </a:ext>
            </a:extLst>
          </p:cNvPr>
          <p:cNvSpPr/>
          <p:nvPr/>
        </p:nvSpPr>
        <p:spPr>
          <a:xfrm>
            <a:off x="6581844" y="1730791"/>
            <a:ext cx="3726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sr-Cyrl-RS" sz="2800">
                <a:solidFill>
                  <a:srgbClr val="30ACEC">
                    <a:lumMod val="75000"/>
                  </a:srgbClr>
                </a:solidFill>
                <a:latin typeface="Corbel" panose="020B0503020204020204"/>
              </a:rPr>
              <a:t>Процедура за први час</a:t>
            </a:r>
            <a:endParaRPr lang="en-US" sz="2800">
              <a:solidFill>
                <a:srgbClr val="30ACEC">
                  <a:lumMod val="75000"/>
                </a:srgb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6339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>
                <a:ln w="3175" cmpd="sng">
                  <a:noFill/>
                </a:ln>
                <a:latin typeface="Calibri"/>
                <a:cs typeface="Times New Roman"/>
              </a:rPr>
              <a:t>Прилог 2:Пример саопштења за ученике:</a:t>
            </a:r>
            <a:endParaRPr lang="sr-Cyrl-RS">
              <a:latin typeface="Calibri"/>
              <a:cs typeface="Times New Roman"/>
            </a:endParaRPr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77CE5B0-A5CD-4527-A305-897573675851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481" t="16238" r="26602" b="32479"/>
          <a:stretch/>
        </p:blipFill>
        <p:spPr bwMode="auto">
          <a:xfrm>
            <a:off x="1873898" y="1421839"/>
            <a:ext cx="8444204" cy="4488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12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>
                <a:ln w="3175" cmpd="sng">
                  <a:noFill/>
                </a:ln>
                <a:latin typeface="Calibri"/>
                <a:cs typeface="Times New Roman"/>
              </a:rPr>
              <a:t>Прилог 3: Пример саопштења за родитеље:</a:t>
            </a:r>
            <a:endParaRPr lang="sr-Cyrl-RS">
              <a:latin typeface="Calibri"/>
              <a:cs typeface="Times New Roman"/>
            </a:endParaRPr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C03291E-2CA5-45ED-B558-E2D227C64E74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4840" t="17095" r="27724" b="37321"/>
          <a:stretch/>
        </p:blipFill>
        <p:spPr bwMode="auto">
          <a:xfrm>
            <a:off x="1843046" y="1382383"/>
            <a:ext cx="8505908" cy="4550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70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1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>
                <a:ln w="3175" cmpd="sng">
                  <a:noFill/>
                </a:ln>
                <a:latin typeface="Calibri"/>
                <a:cs typeface="Times New Roman"/>
              </a:rPr>
              <a:t>Прилог 3: Пример саопштења за родитеље:</a:t>
            </a:r>
            <a:endParaRPr lang="sr-Cyrl-RS" dirty="0">
              <a:latin typeface="Calibri"/>
              <a:cs typeface="Times New Roman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C03291E-2CA5-45ED-B558-E2D227C64E74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4840" t="17095" r="27724" b="37321"/>
          <a:stretch/>
        </p:blipFill>
        <p:spPr bwMode="auto">
          <a:xfrm>
            <a:off x="2054942" y="1382383"/>
            <a:ext cx="8294012" cy="4266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90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>
                <a:ln w="3175" cmpd="sng">
                  <a:noFill/>
                </a:ln>
                <a:latin typeface="Calibri"/>
                <a:cs typeface="Times New Roman"/>
              </a:rPr>
              <a:t>Прилог 4: Пример саопштења за медије:</a:t>
            </a:r>
            <a:endParaRPr lang="sr-Cyrl-RS">
              <a:latin typeface="Calibri"/>
              <a:cs typeface="Times New Roman"/>
            </a:endParaRPr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19CD4D6F-2948-4FE3-B9D3-73FE83F256D9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160" t="15669" r="25481" b="29629"/>
          <a:stretch/>
        </p:blipFill>
        <p:spPr bwMode="auto">
          <a:xfrm>
            <a:off x="1537606" y="1268019"/>
            <a:ext cx="8892073" cy="4665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633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96257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sz="2000" b="1" dirty="0">
              <a:latin typeface="Univers-Black"/>
            </a:endParaRPr>
          </a:p>
          <a:p>
            <a:r>
              <a:rPr lang="ru-RU" sz="2000" b="1" dirty="0"/>
              <a:t>Превенција насиља и ризичних понашања:</a:t>
            </a:r>
            <a:endParaRPr lang="ru-RU" sz="2000" dirty="0"/>
          </a:p>
          <a:p>
            <a:endParaRPr lang="sr-Cyrl-RS" sz="1600" b="1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1600" b="1" spc="81" dirty="0">
                <a:solidFill>
                  <a:srgbClr val="242424"/>
                </a:solidFill>
              </a:rPr>
              <a:t>Годишњи програм заштите од насиља, злостављања и занемаривања, програм превенције ризичног понашања и програм спречавања дискриминације: 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активности специфичне и конкретно дефинисане, као и носиоци активности и временска динамика реализације,</a:t>
            </a:r>
            <a:endParaRPr lang="ru-RU" sz="1600" spc="81" dirty="0">
              <a:solidFill>
                <a:srgbClr val="242424"/>
              </a:solidFill>
              <a:cs typeface="Calibri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Програми израђени на основу анализе стања и потреба конкретне школе,</a:t>
            </a:r>
            <a:endParaRPr lang="ru-RU" sz="1600" spc="81" dirty="0">
              <a:solidFill>
                <a:srgbClr val="242424"/>
              </a:solidFill>
              <a:cs typeface="Calibri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spc="81" dirty="0">
                <a:solidFill>
                  <a:srgbClr val="242424"/>
                </a:solidFill>
              </a:rPr>
              <a:t>у изради програма укључити запослене, ученике и родитеље.</a:t>
            </a:r>
            <a:endParaRPr lang="ru-RU" sz="1600" spc="81" dirty="0">
              <a:solidFill>
                <a:srgbClr val="242424"/>
              </a:solidFill>
              <a:ea typeface="Calibri"/>
              <a:cs typeface="Calibri"/>
            </a:endParaRPr>
          </a:p>
          <a:p>
            <a:pPr marL="171450" lvl="2"/>
            <a:endParaRPr lang="ru-RU" sz="1600" spc="81" dirty="0">
              <a:solidFill>
                <a:srgbClr val="242424"/>
              </a:solidFill>
              <a:ea typeface="Calibri"/>
              <a:cs typeface="Calibri"/>
            </a:endParaRPr>
          </a:p>
          <a:p>
            <a:pPr marL="285750" lvl="1" indent="-285750">
              <a:lnSpc>
                <a:spcPts val="209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Оперативни планови заштите</a:t>
            </a:r>
            <a:r>
              <a:rPr lang="ru-RU" dirty="0"/>
              <a:t>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прецизно дефинисање активности (индивидуализоване, специфичне) које ће довасти до циља/жељене промене код ученика (уз навођење конкретних активности и за родитеље ученика, поред активности које реализују ОС, наставници, стручни сарадници, чланови тимова и сарадници из спољашње мреже заштите),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циљеви/жељене промене код ученика реално дефинисани,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јасна веза између планираних активности и циља/очекиване промене,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евалуација плана.</a:t>
            </a:r>
          </a:p>
          <a:p>
            <a:pPr marL="285750" lvl="1" indent="-285750">
              <a:lnSpc>
                <a:spcPts val="2090"/>
              </a:lnSpc>
              <a:buFontTx/>
              <a:buChar char="-"/>
            </a:pPr>
            <a:endParaRPr lang="ru-RU" dirty="0"/>
          </a:p>
          <a:p>
            <a:pPr marL="285750" lvl="1" indent="-285750">
              <a:lnSpc>
                <a:spcPts val="2090"/>
              </a:lnSpc>
              <a:buFontTx/>
              <a:buChar char="-"/>
            </a:pPr>
            <a:endParaRPr lang="ru-RU" dirty="0">
              <a:ea typeface="Calibri"/>
              <a:cs typeface="Calibri"/>
            </a:endParaRPr>
          </a:p>
          <a:p>
            <a:pPr marL="285750" lvl="1" indent="-285750">
              <a:lnSpc>
                <a:spcPts val="2090"/>
              </a:lnSpc>
              <a:buFont typeface="Wingdings" panose="05000000000000000000" pitchFamily="2" charset="2"/>
              <a:buChar char="Ø"/>
            </a:pPr>
            <a:endParaRPr lang="ru-RU" dirty="0"/>
          </a:p>
          <a:p>
            <a:pPr marL="0" lvl="1">
              <a:lnSpc>
                <a:spcPts val="2090"/>
              </a:lnSpc>
            </a:pP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1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8540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b="1" dirty="0">
              <a:latin typeface="Univers-Black"/>
            </a:endParaRPr>
          </a:p>
          <a:p>
            <a:r>
              <a:rPr lang="ru-RU" b="1" dirty="0"/>
              <a:t>Превенција насиља и ризичних понашања:</a:t>
            </a:r>
            <a:endParaRPr lang="ru-RU" dirty="0"/>
          </a:p>
          <a:p>
            <a:endParaRPr lang="sr-Cyrl-RS" sz="1600" b="1" dirty="0"/>
          </a:p>
          <a:p>
            <a:pPr marL="285750" lvl="1" indent="-285750">
              <a:lnSpc>
                <a:spcPts val="209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План стручног усавршавања </a:t>
            </a:r>
            <a:r>
              <a:rPr lang="ru-RU" dirty="0"/>
              <a:t>– вертикално и хоризонтално (део годишњег плана рада школе),</a:t>
            </a:r>
          </a:p>
          <a:p>
            <a:pPr marL="285750" lvl="1" indent="-285750">
              <a:lnSpc>
                <a:spcPts val="2090"/>
              </a:lnSpc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lvl="1" indent="-285750">
              <a:lnSpc>
                <a:spcPts val="209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Међупредметне компетенције,</a:t>
            </a:r>
            <a:endParaRPr lang="ru-RU" b="1" dirty="0">
              <a:ea typeface="Calibri"/>
              <a:cs typeface="Calibri"/>
            </a:endParaRPr>
          </a:p>
          <a:p>
            <a:pPr marL="285750" lvl="1" indent="-285750">
              <a:lnSpc>
                <a:spcPts val="2090"/>
              </a:lnSpc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lvl="1" indent="-285750">
              <a:lnSpc>
                <a:spcPts val="209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Првилник о протоколу поступања у установи у удговору на насиље, злостављање и занемаривање </a:t>
            </a:r>
            <a:r>
              <a:rPr lang="ru-RU" dirty="0"/>
              <a:t>– дефинисане прецизно превентивне и интервентне активности у ситуацијама насиља и ризичног понашања ученика,</a:t>
            </a:r>
          </a:p>
          <a:p>
            <a:pPr marL="285750" lvl="1" indent="-285750">
              <a:lnSpc>
                <a:spcPts val="2090"/>
              </a:lnSpc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lvl="1" indent="-285750">
              <a:lnSpc>
                <a:spcPts val="209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ea typeface="Calibri"/>
                <a:cs typeface="Calibri"/>
              </a:rPr>
              <a:t>Координисана сарадња </a:t>
            </a:r>
            <a:r>
              <a:rPr lang="ru-RU" dirty="0">
                <a:ea typeface="Calibri"/>
                <a:cs typeface="Calibri"/>
              </a:rPr>
              <a:t>свих запослених - тимова, актива и колегијума.</a:t>
            </a:r>
          </a:p>
          <a:p>
            <a:pPr marL="0" lvl="1">
              <a:lnSpc>
                <a:spcPts val="2090"/>
              </a:lnSpc>
            </a:pPr>
            <a:endParaRPr lang="ru-RU" b="1" dirty="0">
              <a:ea typeface="Calibri"/>
              <a:cs typeface="Calibri"/>
            </a:endParaRPr>
          </a:p>
          <a:p>
            <a:pPr marL="0" lvl="1">
              <a:lnSpc>
                <a:spcPts val="2090"/>
              </a:lnSpc>
            </a:pPr>
            <a:endParaRPr lang="ru-RU" b="1" dirty="0">
              <a:ea typeface="Calibri"/>
              <a:cs typeface="Calibri"/>
            </a:endParaRPr>
          </a:p>
          <a:p>
            <a:pPr marL="0" lvl="1">
              <a:lnSpc>
                <a:spcPts val="2090"/>
              </a:lnSpc>
            </a:pPr>
            <a:r>
              <a:rPr lang="ru-RU" b="1" dirty="0">
                <a:ea typeface="Calibri"/>
                <a:cs typeface="Calibri"/>
              </a:rPr>
              <a:t>! Превенција је задатак свих запослених, свих нас!</a:t>
            </a:r>
          </a:p>
          <a:p>
            <a:pPr marL="0" lvl="1">
              <a:lnSpc>
                <a:spcPts val="2090"/>
              </a:lnSpc>
            </a:pP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96297" y="1159724"/>
            <a:ext cx="9270459" cy="89588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b="1"/>
              <a:t>Шта рећи наставницима?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Контролишите одакле долазе информације </a:t>
            </a:r>
            <a:endParaRPr lang="sr-Cyrl-RS" sz="1600" spc="81">
              <a:solidFill>
                <a:srgbClr val="242424"/>
              </a:solidFill>
              <a:ea typeface="Calibri"/>
              <a:cs typeface="Calibri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Ваша улога је кључна али је само једна од многих</a:t>
            </a:r>
            <a:r>
              <a:rPr lang="en-US" sz="1600" spc="81">
                <a:solidFill>
                  <a:srgbClr val="242424"/>
                </a:solidFill>
              </a:rPr>
              <a:t> - </a:t>
            </a:r>
            <a:r>
              <a:rPr lang="sr-Cyrl-RS" sz="1600" err="1"/>
              <a:t>вршњачке</a:t>
            </a:r>
            <a:r>
              <a:rPr lang="sr-Cyrl-RS" sz="1600"/>
              <a:t> групе имају снажан утицај </a:t>
            </a:r>
            <a:endParaRPr lang="sr-Cyrl-RS" sz="1600" spc="81">
              <a:solidFill>
                <a:srgbClr val="242424"/>
              </a:solidFill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Негујте блискост са вашим ђацима</a:t>
            </a:r>
            <a:endParaRPr lang="sr-Cyrl-RS" sz="1600" spc="81">
              <a:solidFill>
                <a:srgbClr val="242424"/>
              </a:solidFill>
              <a:ea typeface="Calibri"/>
              <a:cs typeface="Calibri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Избегавајте наредбе у вези са осећањима и пробајте да преобликујете питања у изјаве </a:t>
            </a:r>
            <a:endParaRPr lang="sr-Cyrl-RS" sz="1600" spc="81">
              <a:solidFill>
                <a:srgbClr val="242424"/>
              </a:solidFill>
              <a:ea typeface="Calibri"/>
              <a:cs typeface="Calibri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Будите свесни могућих „окидача“</a:t>
            </a:r>
            <a:endParaRPr lang="sr-Cyrl-RS" sz="1600" spc="81">
              <a:solidFill>
                <a:srgbClr val="242424"/>
              </a:solidFill>
              <a:ea typeface="Calibri"/>
              <a:cs typeface="Calibri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Сазнајте (изокола) какво је било директно искуство сваког ђака </a:t>
            </a:r>
            <a:endParaRPr lang="sr-Cyrl-RS" sz="1600" spc="81">
              <a:solidFill>
                <a:srgbClr val="242424"/>
              </a:solidFill>
              <a:ea typeface="Calibri"/>
              <a:cs typeface="Calibri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Створите ситуације у којима ће се промовисати заједништво међу децом </a:t>
            </a:r>
            <a:endParaRPr lang="sr-Cyrl-RS" sz="1600" spc="81">
              <a:solidFill>
                <a:srgbClr val="242424"/>
              </a:solidFill>
              <a:ea typeface="Calibri"/>
              <a:cs typeface="Calibri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Организујте „спомен обележје активности“ </a:t>
            </a:r>
            <a:endParaRPr lang="en-US" sz="1600" spc="81">
              <a:solidFill>
                <a:srgbClr val="242424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sz="1600">
              <a:latin typeface="Univers-Black"/>
            </a:endParaRPr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55015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b="1"/>
              <a:t>Значајни ресурси:</a:t>
            </a:r>
            <a:endParaRPr lang="sr-Cyrl-RS" b="1">
              <a:ln w="3175" cmpd="sng">
                <a:noFill/>
              </a:ln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sr-Cyrl-RS" sz="1600" b="1">
              <a:ln w="3175" cmpd="sng">
                <a:noFill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>
                <a:ln w="3175" cmpd="sng">
                  <a:noFill/>
                </a:ln>
                <a:latin typeface="Calibri"/>
                <a:cs typeface="Times New Roman"/>
              </a:rPr>
              <a:t>Приручник: Психолошке кризне интервенције у образовно-васпитним установама </a:t>
            </a:r>
            <a:r>
              <a:rPr lang="sr-Cyrl-RS" sz="1600">
                <a:ln w="3175" cmpd="sng">
                  <a:noFill/>
                </a:ln>
                <a:latin typeface="Calibri"/>
                <a:cs typeface="Times New Roman"/>
              </a:rPr>
              <a:t>-</a:t>
            </a:r>
            <a:r>
              <a:rPr lang="sr-Cyrl-RS" sz="1600">
                <a:ln w="3175" cmpd="sng">
                  <a:noFill/>
                </a:ln>
                <a:latin typeface="Times New Roman"/>
                <a:cs typeface="Times New Roman"/>
              </a:rPr>
              <a:t> </a:t>
            </a:r>
            <a:r>
              <a:rPr lang="ru-RU" sz="1600">
                <a:ln w="3175" cmpd="sng">
                  <a:noFill/>
                </a:ln>
                <a:latin typeface="Times New Roman"/>
                <a:cs typeface="Times New Roman"/>
                <a:hlinkClick r:id="rId4"/>
              </a:rPr>
              <a:t>Публикације - Страница 3 од 5 - Министарство просвете, науке и технолошког развоја (prosveta.gov.rs)</a:t>
            </a:r>
            <a:endParaRPr lang="ru-RU" sz="1600">
              <a:ln w="3175" cmpd="sng">
                <a:noFill/>
              </a:ln>
              <a:latin typeface="Times New Roman"/>
              <a:cs typeface="Times New Roman"/>
            </a:endParaRPr>
          </a:p>
          <a:p>
            <a:endParaRPr lang="sr-Cyrl-RS" sz="1600" b="1">
              <a:latin typeface="Univers-Black"/>
            </a:endParaRPr>
          </a:p>
          <a:p>
            <a:pPr marL="0" lvl="1">
              <a:lnSpc>
                <a:spcPts val="2090"/>
              </a:lnSpc>
            </a:pPr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542AE41-C427-4F7E-A69E-09E5DBAB6B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355"/>
          <a:stretch/>
        </p:blipFill>
        <p:spPr>
          <a:xfrm>
            <a:off x="2149389" y="2575222"/>
            <a:ext cx="7523116" cy="307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56385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b="1"/>
              <a:t>Значајни ресурси:</a:t>
            </a:r>
            <a:endParaRPr lang="sr-Cyrl-RS" b="1">
              <a:ln w="3175" cmpd="sng">
                <a:noFill/>
              </a:ln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sr-Cyrl-RS" sz="1600" b="1">
              <a:ln w="3175" cmpd="sng">
                <a:noFill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sr-Cyrl-RS" sz="1600" b="1">
                <a:latin typeface="Calibri"/>
                <a:ea typeface="Calibri" panose="020F0502020204030204" pitchFamily="34" charset="0"/>
                <a:cs typeface="Times New Roman"/>
              </a:rPr>
              <a:t>Материјали за наставнике за примену </a:t>
            </a:r>
            <a:r>
              <a:rPr lang="sr-Cyrl-RS" sz="1600" b="1" err="1">
                <a:latin typeface="Calibri"/>
                <a:ea typeface="Calibri" panose="020F0502020204030204" pitchFamily="34" charset="0"/>
                <a:cs typeface="Times New Roman"/>
              </a:rPr>
              <a:t>међупредметне</a:t>
            </a:r>
            <a:r>
              <a:rPr lang="sr-Cyrl-RS" sz="1600" b="1">
                <a:latin typeface="Calibri"/>
                <a:ea typeface="Calibri" panose="020F0502020204030204" pitchFamily="34" charset="0"/>
                <a:cs typeface="Times New Roman"/>
              </a:rPr>
              <a:t> компетенције </a:t>
            </a:r>
            <a:r>
              <a:rPr lang="sr-Cyrl-RS" sz="1600" b="1" i="1">
                <a:latin typeface="Calibri"/>
                <a:ea typeface="Calibri" panose="020F0502020204030204" pitchFamily="34" charset="0"/>
                <a:cs typeface="Times New Roman"/>
              </a:rPr>
              <a:t>Одговоран однос према здрављу</a:t>
            </a:r>
            <a:r>
              <a:rPr lang="sr-Cyrl-RS" sz="1600" b="1" i="1">
                <a:latin typeface="Times New Roman"/>
                <a:ea typeface="Calibri" panose="020F0502020204030204" pitchFamily="34" charset="0"/>
                <a:cs typeface="Times New Roman"/>
              </a:rPr>
              <a:t> - </a:t>
            </a:r>
            <a:r>
              <a:rPr lang="sr-Cyrl-RS" sz="1600" b="1">
                <a:latin typeface="Times New Roman"/>
                <a:ea typeface="Calibri" panose="020F0502020204030204" pitchFamily="34" charset="0"/>
                <a:cs typeface="Times New Roman"/>
              </a:rPr>
              <a:t>  </a:t>
            </a:r>
            <a:r>
              <a:rPr lang="sr-Cyrl-RS" sz="1400" u="sng">
                <a:solidFill>
                  <a:srgbClr val="0563C1"/>
                </a:solidFill>
                <a:latin typeface="Times New Roman"/>
                <a:ea typeface="Calibri" panose="020F0502020204030204" pitchFamily="34" charset="0"/>
                <a:cs typeface="Times New Roman"/>
                <a:hlinkClick r:id="rId4"/>
              </a:rPr>
              <a:t>https://zuov.gov.rs/zdravlje</a:t>
            </a:r>
            <a:r>
              <a:rPr lang="sr-Cyrl-RS" sz="140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12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Cyrl-RS" sz="1600" b="1">
              <a:latin typeface="Univers-Black"/>
            </a:endParaRPr>
          </a:p>
          <a:p>
            <a:pPr marL="0" lvl="1">
              <a:lnSpc>
                <a:spcPts val="2090"/>
              </a:lnSpc>
            </a:pPr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60426BE-1BCD-435D-B559-825035E4D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8284"/>
          <a:stretch>
            <a:fillRect/>
          </a:stretch>
        </p:blipFill>
        <p:spPr bwMode="auto">
          <a:xfrm>
            <a:off x="2438400" y="2099683"/>
            <a:ext cx="6583678" cy="383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4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52552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b="1" dirty="0"/>
              <a:t>Значајни ресурси:</a:t>
            </a:r>
            <a:endParaRPr lang="sr-Cyrl-RS" b="1" dirty="0">
              <a:ln w="3175" cmpd="sng">
                <a:noFill/>
              </a:ln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sr-Cyrl-RS" sz="1600" b="1" dirty="0">
              <a:ln w="3175" cmpd="sng">
                <a:noFill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hlinkClick r:id="rId4"/>
              </a:rPr>
              <a:t>Home - Living Democracy (living-democracy.com)</a:t>
            </a:r>
            <a:endParaRPr lang="en-US" sz="1600" dirty="0"/>
          </a:p>
          <a:p>
            <a:endParaRPr lang="sr-Cyrl-RS" sz="1600" b="1" dirty="0">
              <a:latin typeface="Univers-Black"/>
            </a:endParaRPr>
          </a:p>
          <a:p>
            <a:pPr marL="0" lvl="1">
              <a:lnSpc>
                <a:spcPts val="2090"/>
              </a:lnSpc>
            </a:pP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61F5CD4-AC1E-4EBF-A986-E09E33499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6805"/>
          <a:stretch>
            <a:fillRect/>
          </a:stretch>
        </p:blipFill>
        <p:spPr bwMode="auto">
          <a:xfrm>
            <a:off x="1679255" y="1874245"/>
            <a:ext cx="7506380" cy="398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6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886427"/>
            <a:ext cx="9519334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b="1" dirty="0"/>
              <a:t>Значајни ресурси</a:t>
            </a:r>
            <a:r>
              <a:rPr lang="ru-RU" b="1" dirty="0">
                <a:ln w="3175" cmpd="sng">
                  <a:noFill/>
                </a:ln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  <a:endParaRPr lang="sr-Cyrl-RS" b="1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EDC754-F405-4CDC-8FA9-180DB4533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705" y="1435411"/>
            <a:ext cx="3626049" cy="44486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B6DA40-AFB5-4818-84B4-FF930ACAD9FC}"/>
              </a:ext>
            </a:extLst>
          </p:cNvPr>
          <p:cNvSpPr/>
          <p:nvPr/>
        </p:nvSpPr>
        <p:spPr>
          <a:xfrm>
            <a:off x="3932903" y="2895601"/>
            <a:ext cx="71873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sr-Cyrl-R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RS" sz="1900" b="1" dirty="0">
                <a:solidFill>
                  <a:prstClr val="black"/>
                </a:solidFill>
                <a:cs typeface="Times New Roman" panose="02020603050405020304" pitchFamily="18" charset="0"/>
              </a:rPr>
              <a:t>Како до демократске културе у школама“ - </a:t>
            </a:r>
            <a:r>
              <a:rPr lang="sr-Cyrl-RS" sz="1900" b="1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prstClr val="black"/>
                </a:solidFill>
                <a:hlinkClick r:id="rId5"/>
              </a:rPr>
              <a:t>https://mpn.gov.rs/wp-content/uploads/2022/04/D-13-Primeri-primene-demokratskih-kompetencija-Kako-do-demokratske-kulture-u-skolama.pdf</a:t>
            </a:r>
            <a:r>
              <a:rPr lang="sr-Cyrl-RS" dirty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886427"/>
            <a:ext cx="9911770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b="1" dirty="0"/>
              <a:t>Значајни ресурси</a:t>
            </a:r>
            <a:r>
              <a:rPr lang="ru-RU" b="1" dirty="0">
                <a:ln w="3175" cmpd="sng">
                  <a:noFill/>
                </a:ln>
                <a:cs typeface="Times New Roman"/>
              </a:rPr>
              <a:t>:</a:t>
            </a:r>
            <a:endParaRPr lang="sr-Cyrl-RS" dirty="0">
              <a:cs typeface="Times New Roman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B6DA40-AFB5-4818-84B4-FF930ACAD9FC}"/>
              </a:ext>
            </a:extLst>
          </p:cNvPr>
          <p:cNvSpPr/>
          <p:nvPr/>
        </p:nvSpPr>
        <p:spPr>
          <a:xfrm>
            <a:off x="5034116" y="2044791"/>
            <a:ext cx="646962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b="1" dirty="0">
              <a:solidFill>
                <a:prstClr val="black"/>
              </a:solidFill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b="1" dirty="0">
              <a:solidFill>
                <a:prstClr val="black"/>
              </a:solidFill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b="1" dirty="0">
              <a:solidFill>
                <a:prstClr val="black"/>
              </a:solidFill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b="1" dirty="0">
              <a:solidFill>
                <a:prstClr val="black"/>
              </a:solidFill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„Живот у демократској породици“ </a:t>
            </a:r>
            <a:r>
              <a:rPr lang="sr-Cyrl-RS" b="1" i="1" dirty="0">
                <a:solidFill>
                  <a:prstClr val="black"/>
                </a:solidFill>
                <a:ea typeface="+mj-ea"/>
                <a:cs typeface="+mj-cs"/>
              </a:rPr>
              <a:t>- </a:t>
            </a:r>
            <a:r>
              <a:rPr lang="en-GB" dirty="0">
                <a:solidFill>
                  <a:prstClr val="black"/>
                </a:solidFill>
                <a:ea typeface="+mj-ea"/>
                <a:cs typeface="+mj-cs"/>
                <a:hlinkClick r:id="rId4"/>
              </a:rPr>
              <a:t>https://mpn.gov.rs/wp-content/uploads/2022/05/HF27-living-democratic-family-SRP.pdf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9526A8-8059-4571-9008-5A290A679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598" y="1334826"/>
            <a:ext cx="3787996" cy="454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081548" y="886427"/>
            <a:ext cx="9774119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b="1" dirty="0"/>
          </a:p>
          <a:p>
            <a:r>
              <a:rPr lang="sr-Cyrl-RS" b="1" dirty="0"/>
              <a:t>     Значајни ресурси</a:t>
            </a:r>
            <a:r>
              <a:rPr lang="ru-RU" b="1" dirty="0">
                <a:ln w="3175" cmpd="sng">
                  <a:noFill/>
                </a:ln>
                <a:cs typeface="Times New Roman"/>
              </a:rPr>
              <a:t>:</a:t>
            </a:r>
            <a:endParaRPr lang="sr-Cyrl-RS" dirty="0">
              <a:cs typeface="Times New Roman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B6DA40-AFB5-4818-84B4-FF930ACAD9FC}"/>
              </a:ext>
            </a:extLst>
          </p:cNvPr>
          <p:cNvSpPr/>
          <p:nvPr/>
        </p:nvSpPr>
        <p:spPr>
          <a:xfrm>
            <a:off x="3768934" y="2895601"/>
            <a:ext cx="7862628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3"/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3"/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sr-Cyrl-RS" b="1" dirty="0">
                <a:latin typeface="Calibri"/>
                <a:ea typeface="+mj-ea"/>
                <a:cs typeface="Times New Roman"/>
              </a:rPr>
              <a:t>„Одрастање у демократској породици“</a:t>
            </a:r>
            <a:r>
              <a:rPr lang="sr-Cyrl-RS" b="1" dirty="0">
                <a:latin typeface="Times New Roman"/>
                <a:ea typeface="+mj-ea"/>
                <a:cs typeface="Times New Roman"/>
              </a:rPr>
              <a:t>-</a:t>
            </a:r>
            <a:r>
              <a:rPr lang="en-US" dirty="0">
                <a:latin typeface="Times New Roman"/>
                <a:cs typeface="Times New Roman"/>
                <a:hlinkClick r:id="rId4"/>
              </a:rPr>
              <a:t>HF27-growing-up-democratic-family-SRP.pdf(prosveta.gov.rs)</a:t>
            </a:r>
            <a:endParaRPr lang="en-GB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7C0284-FC43-4E1D-8DD3-8A50EFBC7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717" y="1522744"/>
            <a:ext cx="3666025" cy="43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5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934064" y="886427"/>
            <a:ext cx="10333703" cy="45089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b="1" dirty="0"/>
              <a:t>Значајни ресурси</a:t>
            </a:r>
            <a:r>
              <a:rPr lang="ru-RU" b="1" dirty="0">
                <a:ln w="3175" cmpd="sng">
                  <a:noFill/>
                </a:ln>
                <a:cs typeface="Times New Roman"/>
              </a:rPr>
              <a:t>:</a:t>
            </a:r>
            <a:r>
              <a:rPr lang="ru-RU" sz="3500" b="1" dirty="0">
                <a:ln w="3175" cmpd="sng">
                  <a:noFill/>
                </a:ln>
                <a:cs typeface="Times New Roman"/>
              </a:rPr>
              <a:t> </a:t>
            </a:r>
            <a:r>
              <a:rPr lang="ru-RU" b="1" dirty="0">
                <a:ln w="3175" cmpd="sng">
                  <a:noFill/>
                </a:ln>
                <a:cs typeface="Times New Roman"/>
              </a:rPr>
              <a:t>„Превенција, заштита и поступање у случајевима дискриминације у образовању“</a:t>
            </a:r>
            <a:endParaRPr lang="sr-Cyrl-RS" dirty="0">
              <a:cs typeface="Times New Roman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AFCA33-2A08-43AE-AC20-7A7F789F3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50" y="1504347"/>
            <a:ext cx="3366660" cy="4213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FFC386-535B-4E63-83FD-5B22791A9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858" y="1549706"/>
            <a:ext cx="3326341" cy="416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886427"/>
            <a:ext cx="951933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b="1" dirty="0"/>
          </a:p>
          <a:p>
            <a:r>
              <a:rPr lang="sr-Cyrl-RS" b="1" dirty="0"/>
              <a:t>Значајни ресурси</a:t>
            </a:r>
            <a:r>
              <a:rPr lang="ru-RU" b="1" dirty="0">
                <a:ln w="3175" cmpd="sng">
                  <a:noFill/>
                </a:ln>
                <a:cs typeface="Times New Roman"/>
              </a:rPr>
              <a:t>:</a:t>
            </a:r>
            <a:endParaRPr lang="sr-Cyrl-RS" dirty="0">
              <a:cs typeface="Times New Roman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B6DA40-AFB5-4818-84B4-FF930ACAD9FC}"/>
              </a:ext>
            </a:extLst>
          </p:cNvPr>
          <p:cNvSpPr/>
          <p:nvPr/>
        </p:nvSpPr>
        <p:spPr>
          <a:xfrm>
            <a:off x="5106515" y="2044791"/>
            <a:ext cx="605167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b="1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r-Cyrl-RS" b="1" dirty="0">
              <a:solidFill>
                <a:prstClr val="black"/>
              </a:solidFill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b="1" dirty="0">
              <a:solidFill>
                <a:prstClr val="black"/>
              </a:solidFill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b="1" dirty="0">
              <a:solidFill>
                <a:prstClr val="black"/>
              </a:solidFill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b="1" dirty="0">
              <a:solidFill>
                <a:prstClr val="black"/>
              </a:solidFill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b="1" dirty="0">
              <a:solidFill>
                <a:prstClr val="black"/>
              </a:solidFill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„Деца у дигиталном добу“ - </a:t>
            </a:r>
            <a:r>
              <a:rPr lang="en-GB" dirty="0">
                <a:solidFill>
                  <a:prstClr val="black"/>
                </a:solidFill>
                <a:hlinkClick r:id="rId4"/>
              </a:rPr>
              <a:t>https://mpn.gov.rs/wp-</a:t>
            </a:r>
            <a:r>
              <a:rPr lang="sr-Cyrl-RS" dirty="0">
                <a:solidFill>
                  <a:prstClr val="black"/>
                </a:solidFill>
                <a:hlinkClick r:id="rId4"/>
              </a:rPr>
              <a:t>    </a:t>
            </a:r>
            <a:r>
              <a:rPr lang="en-GB" dirty="0">
                <a:solidFill>
                  <a:prstClr val="black"/>
                </a:solidFill>
                <a:hlinkClick r:id="rId4"/>
              </a:rPr>
              <a:t>content/uploads/2022/02/C-4Deca_u_digitalnom_dobu.pdf</a:t>
            </a:r>
            <a:r>
              <a:rPr lang="sr-Cyrl-RS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2524323F-E877-498C-98A3-A2290C641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01" y="1558896"/>
            <a:ext cx="3523246" cy="43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886427"/>
            <a:ext cx="951933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r-Cyrl-RS" b="1" dirty="0"/>
          </a:p>
          <a:p>
            <a:r>
              <a:rPr lang="sr-Cyrl-RS" b="1" dirty="0"/>
              <a:t>Значајни ресурси</a:t>
            </a:r>
            <a:r>
              <a:rPr lang="ru-RU" b="1" dirty="0">
                <a:ln w="3175" cmpd="sng">
                  <a:noFill/>
                </a:ln>
                <a:cs typeface="Times New Roman"/>
              </a:rPr>
              <a:t>:</a:t>
            </a:r>
            <a:endParaRPr lang="sr-Cyrl-RS" dirty="0">
              <a:cs typeface="Times New Roman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B6DA40-AFB5-4818-84B4-FF930ACAD9FC}"/>
              </a:ext>
            </a:extLst>
          </p:cNvPr>
          <p:cNvSpPr/>
          <p:nvPr/>
        </p:nvSpPr>
        <p:spPr>
          <a:xfrm>
            <a:off x="4916129" y="2044791"/>
            <a:ext cx="630247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sr-Cyrl-R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r-Cyrl-RS" b="1" dirty="0">
                <a:cs typeface="Times New Roman" panose="02020603050405020304" pitchFamily="18" charset="0"/>
              </a:rPr>
              <a:t>„Безбедан интернет за целу породицу </a:t>
            </a:r>
            <a:br>
              <a:rPr lang="sr-Cyrl-RS" b="1" dirty="0">
                <a:cs typeface="Times New Roman" panose="02020603050405020304" pitchFamily="18" charset="0"/>
              </a:rPr>
            </a:br>
            <a:r>
              <a:rPr lang="sr-Cyrl-RS" b="1" dirty="0">
                <a:cs typeface="Times New Roman" panose="02020603050405020304" pitchFamily="18" charset="0"/>
              </a:rPr>
              <a:t>Деца и интернет – паметно од </a:t>
            </a:r>
            <a:r>
              <a:rPr lang="sr-Cyrl-RS" b="1" dirty="0">
                <a:solidFill>
                  <a:prstClr val="black"/>
                </a:solidFill>
                <a:cs typeface="Times New Roman" panose="02020603050405020304" pitchFamily="18" charset="0"/>
              </a:rPr>
              <a:t>почетка“-</a:t>
            </a:r>
            <a:r>
              <a:rPr lang="sr-Cyrl-RS" b="1" dirty="0">
                <a:solidFill>
                  <a:prstClr val="white"/>
                </a:solidFill>
                <a:cs typeface="Times New Roman" panose="02020603050405020304" pitchFamily="18" charset="0"/>
              </a:rPr>
              <a:t>„- </a:t>
            </a:r>
            <a:r>
              <a:rPr lang="en-GB" dirty="0">
                <a:solidFill>
                  <a:prstClr val="black"/>
                </a:solidFill>
                <a:hlinkClick r:id="rId4"/>
              </a:rPr>
              <a:t>https://mpn.gov.rs/wp-content/uploads/2022/02/C3Deca-i-internet-pametno-i-bezbedno-od-pocetka.pdf</a:t>
            </a:r>
            <a:r>
              <a:rPr lang="sr-Cyrl-RS" dirty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F48F3763-3D2F-4546-B04C-41FCFC5C2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31" y="1629795"/>
            <a:ext cx="3213085" cy="423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36333" y="924675"/>
            <a:ext cx="9519334" cy="53751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b="1" dirty="0"/>
              <a:t>Значајни ресурси:</a:t>
            </a:r>
            <a:endParaRPr lang="sr-Cyrl-RS" b="1" dirty="0">
              <a:ln w="3175" cmpd="sng">
                <a:noFill/>
              </a:ln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sr-Cyrl-RS" sz="1600" b="1" dirty="0">
              <a:ln w="3175" cmpd="sng">
                <a:noFill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sr-Cyrl-RS" sz="1600" b="1" dirty="0">
                <a:ea typeface="Calibri" panose="020F0502020204030204" pitchFamily="34" charset="0"/>
                <a:cs typeface="Times New Roman"/>
              </a:rPr>
              <a:t>Национална платформа „Чувам те“ </a:t>
            </a:r>
            <a:r>
              <a:rPr lang="sr-Cyrl-RS" sz="1600" dirty="0">
                <a:ea typeface="Calibri" panose="020F0502020204030204" pitchFamily="34" charset="0"/>
                <a:cs typeface="Times New Roman"/>
              </a:rPr>
              <a:t>- </a:t>
            </a:r>
            <a:r>
              <a:rPr lang="en-GB" sz="1600" u="sng" dirty="0" err="1">
                <a:solidFill>
                  <a:srgbClr val="0000FF"/>
                </a:solidFill>
                <a:ea typeface="Calibri" panose="020F0502020204030204" pitchFamily="34" charset="0"/>
                <a:cs typeface="Times New Roman"/>
                <a:hlinkClick r:id="rId4"/>
              </a:rPr>
              <a:t>Onlajn</a:t>
            </a:r>
            <a:r>
              <a:rPr lang="en-GB" sz="1600" u="sng" dirty="0">
                <a:solidFill>
                  <a:srgbClr val="0000FF"/>
                </a:solidFill>
                <a:ea typeface="Calibri" panose="020F0502020204030204" pitchFamily="34" charset="0"/>
                <a:cs typeface="Times New Roman"/>
                <a:hlinkClick r:id="rId4"/>
              </a:rPr>
              <a:t> </a:t>
            </a:r>
            <a:r>
              <a:rPr lang="en-GB" sz="1600" u="sng" dirty="0" err="1">
                <a:solidFill>
                  <a:srgbClr val="0000FF"/>
                </a:solidFill>
                <a:ea typeface="Calibri" panose="020F0502020204030204" pitchFamily="34" charset="0"/>
                <a:cs typeface="Times New Roman"/>
                <a:hlinkClick r:id="rId4"/>
              </a:rPr>
              <a:t>obuke</a:t>
            </a:r>
            <a:r>
              <a:rPr lang="en-GB" sz="1600" u="sng" dirty="0">
                <a:solidFill>
                  <a:srgbClr val="0000FF"/>
                </a:solidFill>
                <a:ea typeface="Calibri" panose="020F0502020204030204" pitchFamily="34" charset="0"/>
                <a:cs typeface="Times New Roman"/>
                <a:hlinkClick r:id="rId4"/>
              </a:rPr>
              <a:t> za </a:t>
            </a:r>
            <a:r>
              <a:rPr lang="en-GB" sz="1600" u="sng" dirty="0" err="1">
                <a:solidFill>
                  <a:srgbClr val="0000FF"/>
                </a:solidFill>
                <a:ea typeface="Calibri" panose="020F0502020204030204" pitchFamily="34" charset="0"/>
                <a:cs typeface="Times New Roman"/>
                <a:hlinkClick r:id="rId4"/>
              </a:rPr>
              <a:t>zaposlene</a:t>
            </a:r>
            <a:r>
              <a:rPr lang="en-GB" sz="1600" u="sng" dirty="0">
                <a:solidFill>
                  <a:srgbClr val="0000FF"/>
                </a:solidFill>
                <a:ea typeface="Calibri" panose="020F0502020204030204" pitchFamily="34" charset="0"/>
                <a:cs typeface="Times New Roman"/>
                <a:hlinkClick r:id="rId4"/>
              </a:rPr>
              <a:t> (cuvamte.gov.rs)</a:t>
            </a:r>
            <a:endParaRPr lang="en-US" sz="1600" dirty="0">
              <a:effectLst/>
              <a:ea typeface="Calibri" panose="020F0502020204030204" pitchFamily="34" charset="0"/>
              <a:cs typeface="Times New Roman"/>
            </a:endParaRPr>
          </a:p>
          <a:p>
            <a:endParaRPr lang="sr-Cyrl-RS" sz="1600" b="1" dirty="0"/>
          </a:p>
          <a:p>
            <a:pPr marL="0" lvl="1">
              <a:lnSpc>
                <a:spcPts val="2090"/>
              </a:lnSpc>
            </a:pP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BAC064B-8C0B-41C7-8F08-AA826E583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022" y="1880058"/>
            <a:ext cx="6937086" cy="40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56190" y="924675"/>
            <a:ext cx="9519334" cy="99078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b="1"/>
              <a:t>Шта рећи наставницима?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Будите искрени, не улепшавајте и не драматизујте</a:t>
            </a:r>
            <a:r>
              <a:rPr lang="en-US" sz="1600" spc="81">
                <a:solidFill>
                  <a:srgbClr val="242424"/>
                </a:solidFill>
              </a:rPr>
              <a:t>, </a:t>
            </a:r>
            <a:r>
              <a:rPr lang="sr-Cyrl-RS" sz="1600" spc="81">
                <a:solidFill>
                  <a:srgbClr val="242424"/>
                </a:solidFill>
              </a:rPr>
              <a:t>не </a:t>
            </a:r>
            <a:r>
              <a:rPr lang="en-US" sz="1600" spc="81">
                <a:solidFill>
                  <a:srgbClr val="242424"/>
                </a:solidFill>
              </a:rPr>
              <a:t>‘</a:t>
            </a:r>
            <a:r>
              <a:rPr lang="sr-Cyrl-RS" sz="1600" spc="81">
                <a:solidFill>
                  <a:srgbClr val="242424"/>
                </a:solidFill>
              </a:rPr>
              <a:t>држите предавања</a:t>
            </a:r>
            <a:r>
              <a:rPr lang="en-US" sz="1600" spc="81">
                <a:solidFill>
                  <a:srgbClr val="242424"/>
                </a:solidFill>
              </a:rPr>
              <a:t>’</a:t>
            </a:r>
            <a:r>
              <a:rPr lang="sr-Cyrl-RS" sz="1600" spc="81">
                <a:solidFill>
                  <a:srgbClr val="242424"/>
                </a:solidFill>
              </a:rPr>
              <a:t> 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Уверите децу да су са вама безбедна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Обећајте само оно што засигурно можете да испуните</a:t>
            </a:r>
            <a:endParaRPr lang="en-US" sz="1600" spc="81">
              <a:solidFill>
                <a:srgbClr val="242424"/>
              </a:solidFill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Разговарајте отворено о томе како се ви осећате </a:t>
            </a:r>
            <a:endParaRPr lang="en-US" sz="1600" spc="81">
              <a:solidFill>
                <a:srgbClr val="242424"/>
              </a:solidFill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Не присиљавајте никога да прича ако не жели </a:t>
            </a:r>
            <a:endParaRPr lang="en-US" sz="1600" spc="81">
              <a:solidFill>
                <a:srgbClr val="242424"/>
              </a:solidFill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Помирите се са тим да ће бити много више приче, помоћи и опоравка него учења </a:t>
            </a:r>
            <a:endParaRPr lang="en-US" sz="1600" spc="81">
              <a:solidFill>
                <a:srgbClr val="242424"/>
              </a:solidFill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Будите спремни на „проблематичне испаде“ </a:t>
            </a:r>
            <a:endParaRPr lang="en-US" sz="1600" spc="81">
              <a:solidFill>
                <a:srgbClr val="242424"/>
              </a:solidFill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П</a:t>
            </a:r>
            <a:r>
              <a:rPr lang="en-US" sz="1600" spc="81">
                <a:solidFill>
                  <a:srgbClr val="242424"/>
                </a:solidFill>
              </a:rPr>
              <a:t>o</a:t>
            </a:r>
            <a:r>
              <a:rPr lang="sr-Cyrl-RS" sz="1600" spc="81">
                <a:solidFill>
                  <a:srgbClr val="242424"/>
                </a:solidFill>
              </a:rPr>
              <a:t>сматрајте и знајте своје ђаке –ви ћете први увидети алармантне промене </a:t>
            </a:r>
            <a:endParaRPr lang="en-US" sz="1600" spc="81">
              <a:solidFill>
                <a:srgbClr val="242424"/>
              </a:solidFill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Сва деца ће бити озбиљно уздрмана али за месец дана ће се већина повратити </a:t>
            </a:r>
            <a:endParaRPr lang="en-US" sz="1600" spc="81">
              <a:solidFill>
                <a:srgbClr val="242424"/>
              </a:solidFill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endParaRPr lang="en-US" sz="1600" spc="81">
              <a:solidFill>
                <a:srgbClr val="242424"/>
              </a:solidFill>
              <a:latin typeface="Univers-Black"/>
            </a:endParaRPr>
          </a:p>
          <a:p>
            <a:pPr>
              <a:spcAft>
                <a:spcPts val="1200"/>
              </a:spcAft>
              <a:defRPr/>
            </a:pPr>
            <a:endParaRPr lang="en-US" sz="1600">
              <a:latin typeface="Univers-Black"/>
            </a:endParaRPr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605064" y="1128409"/>
            <a:ext cx="9270459" cy="907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b="1">
                <a:latin typeface="Calibri"/>
                <a:cs typeface="Calibri"/>
              </a:rPr>
              <a:t>Контакти за подршку током кризе</a:t>
            </a:r>
            <a:r>
              <a:rPr lang="sr-Latn-RS" b="1">
                <a:latin typeface="Calibri"/>
                <a:cs typeface="Calibri"/>
              </a:rPr>
              <a:t>:</a:t>
            </a:r>
          </a:p>
          <a:p>
            <a:endParaRPr lang="sr-Latn-RS" sz="1600" b="1">
              <a:latin typeface="Calibri"/>
              <a:cs typeface="Calibri"/>
            </a:endParaRPr>
          </a:p>
          <a:p>
            <a:r>
              <a:rPr lang="sr-Cyrl-RS" sz="1600" b="1">
                <a:latin typeface="Calibri"/>
                <a:cs typeface="Calibri"/>
              </a:rPr>
              <a:t>СОС телефон Министарства просвете 0800 200 201 (од 8-15,30 часова), </a:t>
            </a:r>
            <a:r>
              <a:rPr lang="en-US" sz="1600" b="1">
                <a:latin typeface="Calibri"/>
                <a:cs typeface="Calibri"/>
                <a:hlinkClick r:id="rId4"/>
              </a:rPr>
              <a:t>zastitaodnasilja@prosveta.gov.rs</a:t>
            </a:r>
            <a:r>
              <a:rPr lang="en-US" sz="1600" b="1">
                <a:latin typeface="Calibri"/>
                <a:cs typeface="Calibri"/>
              </a:rPr>
              <a:t> </a:t>
            </a:r>
          </a:p>
          <a:p>
            <a:endParaRPr lang="en-US" sz="1600" b="1">
              <a:latin typeface="Calibri"/>
              <a:cs typeface="Calibri"/>
            </a:endParaRPr>
          </a:p>
          <a:p>
            <a:r>
              <a:rPr lang="sr-Cyrl-RS" sz="1600" b="1">
                <a:latin typeface="Calibri"/>
                <a:cs typeface="Calibri"/>
              </a:rPr>
              <a:t>Институт за ментално здравље 063 868 17 57 / 063 868 22 17</a:t>
            </a:r>
          </a:p>
          <a:p>
            <a:endParaRPr lang="sr-Cyrl-RS" sz="1600" b="1">
              <a:latin typeface="Calibri"/>
              <a:cs typeface="Calibri"/>
            </a:endParaRPr>
          </a:p>
          <a:p>
            <a:r>
              <a:rPr lang="sr-Cyrl-RS" sz="1600" b="1">
                <a:latin typeface="Calibri"/>
                <a:cs typeface="Calibri"/>
              </a:rPr>
              <a:t>Онлајн подршка Друштва психолога </a:t>
            </a:r>
            <a:r>
              <a:rPr lang="en-US" sz="1600" b="1">
                <a:latin typeface="Calibri"/>
                <a:cs typeface="Calibri"/>
                <a:hlinkClick r:id="rId5"/>
              </a:rPr>
              <a:t>www.dps.org.rs</a:t>
            </a:r>
            <a:r>
              <a:rPr lang="en-US" sz="1600" b="1">
                <a:latin typeface="Calibri"/>
                <a:cs typeface="Calibri"/>
              </a:rPr>
              <a:t> </a:t>
            </a:r>
            <a:r>
              <a:rPr lang="sr-Cyrl-RS" sz="1600" b="1">
                <a:latin typeface="Calibri"/>
                <a:cs typeface="Calibri"/>
              </a:rPr>
              <a:t>- </a:t>
            </a:r>
            <a:r>
              <a:rPr lang="en-US" sz="1600" b="1">
                <a:latin typeface="Calibri"/>
                <a:cs typeface="Calibri"/>
              </a:rPr>
              <a:t>psiholoskapodrskadps@gmail.com</a:t>
            </a:r>
          </a:p>
          <a:p>
            <a:endParaRPr lang="en-US" sz="1600" b="1">
              <a:latin typeface="Calibri"/>
              <a:cs typeface="Calibri"/>
            </a:endParaRPr>
          </a:p>
          <a:p>
            <a:r>
              <a:rPr lang="sr-Cyrl-RS" sz="1600" b="1">
                <a:latin typeface="Calibri"/>
                <a:cs typeface="Calibri"/>
              </a:rPr>
              <a:t>НАДЕЛ онлајн подршка 116111</a:t>
            </a:r>
            <a:endParaRPr lang="sr-Latn-RS" sz="1600" b="1">
              <a:latin typeface="Calibri"/>
              <a:cs typeface="Calibri"/>
            </a:endParaRPr>
          </a:p>
          <a:p>
            <a:endParaRPr lang="sr-Latn-RS" sz="1600" b="1">
              <a:latin typeface="Calibri"/>
              <a:cs typeface="Calibri"/>
            </a:endParaRPr>
          </a:p>
          <a:p>
            <a:r>
              <a:rPr lang="sr-Cyrl-RS" sz="1600" b="1">
                <a:latin typeface="Calibri"/>
                <a:cs typeface="Calibri"/>
              </a:rPr>
              <a:t>НАДЕЛ онлајн подршка за родитеље 0800 007 000</a:t>
            </a:r>
          </a:p>
          <a:p>
            <a:endParaRPr lang="sr-Cyrl-RS" sz="1600" b="1">
              <a:latin typeface="Calibri"/>
              <a:cs typeface="Calibri"/>
            </a:endParaRPr>
          </a:p>
          <a:p>
            <a:r>
              <a:rPr lang="sr-Cyrl-RS" sz="1600" b="1">
                <a:latin typeface="Calibri"/>
                <a:cs typeface="Calibri"/>
              </a:rPr>
              <a:t>Клиника за психијатрију 066 83 00 854 / 011 3662124 / 011 310 723</a:t>
            </a:r>
          </a:p>
          <a:p>
            <a:endParaRPr lang="sr-Cyrl-RS" sz="1600" b="1">
              <a:latin typeface="Calibri"/>
              <a:cs typeface="Calibri"/>
            </a:endParaRPr>
          </a:p>
          <a:p>
            <a:r>
              <a:rPr lang="sr-Cyrl-RS" sz="1600" b="1">
                <a:latin typeface="Calibri"/>
                <a:cs typeface="Calibri"/>
              </a:rPr>
              <a:t>Градска општина Врачар – СОС за подршку 069 302-77-33 </a:t>
            </a:r>
          </a:p>
          <a:p>
            <a:endParaRPr lang="sr-Cyrl-RS" sz="1600" b="1">
              <a:latin typeface="Calibri"/>
              <a:cs typeface="Calibri"/>
            </a:endParaRPr>
          </a:p>
          <a:p>
            <a:r>
              <a:rPr lang="sr-Cyrl-RS" sz="1600" b="1">
                <a:latin typeface="Calibri"/>
                <a:cs typeface="Calibri"/>
              </a:rPr>
              <a:t>УНИЦЕФ платформа СВЕЈЕОК </a:t>
            </a:r>
            <a:r>
              <a:rPr lang="en-US" sz="1600" b="1">
                <a:latin typeface="Calibri"/>
                <a:cs typeface="Calibri"/>
                <a:hlinkClick r:id="rId6"/>
              </a:rPr>
              <a:t>svejeok.rs/podrska-tokom-krize/</a:t>
            </a:r>
            <a:r>
              <a:rPr lang="en-US" sz="1600" b="1">
                <a:latin typeface="Calibri"/>
                <a:cs typeface="Calibri"/>
              </a:rPr>
              <a:t>   </a:t>
            </a:r>
            <a:endParaRPr lang="sr-Cyrl-RS" sz="1600" b="1">
              <a:latin typeface="Calibri"/>
              <a:cs typeface="Calibri"/>
            </a:endParaRPr>
          </a:p>
          <a:p>
            <a:pPr>
              <a:spcAft>
                <a:spcPts val="1200"/>
              </a:spcAft>
              <a:defRPr/>
            </a:pPr>
            <a:endParaRPr lang="en-US" sz="1600">
              <a:latin typeface="Univers-Black"/>
            </a:endParaRPr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605064" y="1128409"/>
            <a:ext cx="9270459" cy="86126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b="1"/>
              <a:t>Шта рећи родитељима?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Слушајте ваше дете, помозите им да именују своја осећања, </a:t>
            </a:r>
            <a:r>
              <a:rPr lang="sr-Cyrl-RS" sz="1600" spc="81" err="1">
                <a:solidFill>
                  <a:srgbClr val="242424"/>
                </a:solidFill>
              </a:rPr>
              <a:t>валидирајте</a:t>
            </a:r>
            <a:r>
              <a:rPr lang="sr-Cyrl-RS" sz="1600" spc="81">
                <a:solidFill>
                  <a:srgbClr val="242424"/>
                </a:solidFill>
              </a:rPr>
              <a:t> та осећања</a:t>
            </a:r>
            <a:endParaRPr lang="sr-Cyrl-RS" sz="1600" spc="81">
              <a:solidFill>
                <a:srgbClr val="242424"/>
              </a:solidFill>
              <a:ea typeface="Calibri"/>
              <a:cs typeface="Calibri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Очекујте следеће: проблеме са спавањем, </a:t>
            </a:r>
            <a:r>
              <a:rPr lang="sr-Cyrl-RS" sz="1600" spc="81" err="1">
                <a:solidFill>
                  <a:srgbClr val="242424"/>
                </a:solidFill>
              </a:rPr>
              <a:t>преокупираност</a:t>
            </a:r>
            <a:r>
              <a:rPr lang="sr-Cyrl-RS" sz="1600" spc="81">
                <a:solidFill>
                  <a:srgbClr val="242424"/>
                </a:solidFill>
              </a:rPr>
              <a:t> страшним мислима, жаљење на физичке бољке, депресивно или раздражљиво понашање, захтевно понашање / не одвајање, проблеме са апетитом или концентрацијом, социјално повлачење, затвор или мокрење у кревет, безобразно или непријатно реаговање </a:t>
            </a:r>
            <a:r>
              <a:rPr lang="en-US" sz="1600" spc="81">
                <a:solidFill>
                  <a:srgbClr val="242424"/>
                </a:solidFill>
              </a:rPr>
              <a:t> </a:t>
            </a:r>
            <a:endParaRPr lang="en-US" sz="1600" spc="81">
              <a:solidFill>
                <a:srgbClr val="242424"/>
              </a:solidFill>
              <a:ea typeface="Calibri"/>
              <a:cs typeface="Calibri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Верујте свом родитељском инстинкту, ако мислите да нешто није у реду, не оклевајте да затражите помоћ </a:t>
            </a:r>
            <a:endParaRPr lang="en-US" sz="1600" spc="81">
              <a:solidFill>
                <a:srgbClr val="242424"/>
              </a:solidFill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Виђајте са људима које волите и радите са дететом ствари које воли </a:t>
            </a:r>
            <a:endParaRPr lang="sr-Cyrl-RS" sz="1600" spc="81">
              <a:solidFill>
                <a:srgbClr val="242424"/>
              </a:solidFill>
              <a:ea typeface="Calibri"/>
              <a:cs typeface="Calibri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Водите рачуна о себи</a:t>
            </a:r>
            <a:r>
              <a:rPr lang="en-US" sz="1600" spc="81">
                <a:solidFill>
                  <a:srgbClr val="242424"/>
                </a:solidFill>
              </a:rPr>
              <a:t>!!!</a:t>
            </a:r>
            <a:endParaRPr lang="en-US" sz="1600" spc="81">
              <a:solidFill>
                <a:srgbClr val="242424"/>
              </a:solidFill>
              <a:ea typeface="Calibri"/>
              <a:cs typeface="Calibri"/>
            </a:endParaRPr>
          </a:p>
          <a:p>
            <a:pPr>
              <a:spcAft>
                <a:spcPts val="1200"/>
              </a:spcAft>
              <a:defRPr/>
            </a:pPr>
            <a:endParaRPr lang="en-US" sz="1600">
              <a:latin typeface="Univers-Black"/>
            </a:endParaRPr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87012" y="986319"/>
            <a:ext cx="9488512" cy="97667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b="1"/>
              <a:t>Шта рећи родитељима?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Родитељи су најважније особе за „повратак“ детета у нормалу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Родитељи треба да знају да су им деца безбедна и да ће се у школи спроводити организоване </a:t>
            </a:r>
            <a:r>
              <a:rPr lang="en-US" sz="1600" spc="81">
                <a:solidFill>
                  <a:srgbClr val="242424"/>
                </a:solidFill>
              </a:rPr>
              <a:t>“</a:t>
            </a:r>
            <a:r>
              <a:rPr lang="sr-Cyrl-RS" sz="1600" spc="81">
                <a:solidFill>
                  <a:srgbClr val="242424"/>
                </a:solidFill>
              </a:rPr>
              <a:t>мере психолошког опоравка</a:t>
            </a:r>
            <a:r>
              <a:rPr lang="en-US" sz="1600" spc="81">
                <a:solidFill>
                  <a:srgbClr val="242424"/>
                </a:solidFill>
              </a:rPr>
              <a:t>”</a:t>
            </a:r>
            <a:r>
              <a:rPr lang="sr-Cyrl-RS" sz="1600" spc="81">
                <a:solidFill>
                  <a:srgbClr val="242424"/>
                </a:solidFill>
              </a:rPr>
              <a:t>  </a:t>
            </a:r>
            <a:endParaRPr lang="en-US" sz="1600" spc="81">
              <a:solidFill>
                <a:srgbClr val="242424"/>
              </a:solidFill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/>
              <a:t>Објасните да је бес, осећање кривице и туга најнормалније у овим околностима и да сви реагују различито </a:t>
            </a:r>
            <a:endParaRPr lang="sr-Cyrl-RS" sz="1600" spc="81">
              <a:solidFill>
                <a:srgbClr val="242424"/>
              </a:solidFill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Будите свесни својих осећања и реакција</a:t>
            </a:r>
            <a:r>
              <a:rPr lang="en-US" sz="1600" spc="81">
                <a:solidFill>
                  <a:srgbClr val="242424"/>
                </a:solidFill>
              </a:rPr>
              <a:t>; </a:t>
            </a:r>
            <a:r>
              <a:rPr lang="sr-Cyrl-RS" sz="1600" spc="81">
                <a:solidFill>
                  <a:srgbClr val="242424"/>
                </a:solidFill>
              </a:rPr>
              <a:t>деца осећају ваше емотивно стање </a:t>
            </a:r>
            <a:r>
              <a:rPr lang="en-US" sz="1600" spc="81">
                <a:solidFill>
                  <a:srgbClr val="242424"/>
                </a:solidFill>
              </a:rPr>
              <a:t>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Ако видите да вама није добро, обратите се за помоћ </a:t>
            </a:r>
            <a:r>
              <a:rPr lang="en-US" sz="1600" spc="81">
                <a:solidFill>
                  <a:srgbClr val="242424"/>
                </a:solidFill>
              </a:rPr>
              <a:t> 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Рутина, предвидљивост, структура, уобичајени породични ритуали су важни </a:t>
            </a:r>
            <a:r>
              <a:rPr lang="en-US" sz="1600" spc="81">
                <a:solidFill>
                  <a:srgbClr val="242424"/>
                </a:solidFill>
              </a:rPr>
              <a:t>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Запамтите да су сва понашања, колико год вама била чудна/непримерена, у ствари „адаптивна“</a:t>
            </a:r>
            <a:r>
              <a:rPr lang="en-US" sz="1600" spc="81">
                <a:solidFill>
                  <a:srgbClr val="242424"/>
                </a:solidFill>
              </a:rPr>
              <a:t>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>
                <a:solidFill>
                  <a:srgbClr val="242424"/>
                </a:solidFill>
              </a:rPr>
              <a:t>Ограничите гледање вести и време на социјалним мрежама</a:t>
            </a:r>
            <a:endParaRPr lang="en-US" sz="1600" spc="81">
              <a:solidFill>
                <a:srgbClr val="242424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sz="1600">
              <a:latin typeface="Univers-Black"/>
            </a:endParaRPr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sr-Cyrl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87012" y="986319"/>
            <a:ext cx="9488512" cy="87536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b="1" dirty="0"/>
              <a:t>Шта рећи родитељима?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dirty="0"/>
              <a:t>Подсетите родитеље да вршњачке групе имају снажан утицај на психолошки опоравак деце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dirty="0"/>
              <a:t>Дајте на знање детету да сте му</a:t>
            </a:r>
            <a:r>
              <a:rPr lang="en-US" sz="1600" dirty="0"/>
              <a:t>/</a:t>
            </a:r>
            <a:r>
              <a:rPr lang="en-US" sz="1600" dirty="0" err="1"/>
              <a:t>joj</a:t>
            </a:r>
            <a:r>
              <a:rPr lang="sr-Cyrl-RS" sz="1600" dirty="0"/>
              <a:t> на располагању кад год треба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dirty="0"/>
              <a:t>Разговарајте са разредним старешинама, пратите своје дете, знајте и осталу децу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dirty="0"/>
              <a:t>Не инсистирајте на учествовању у организованим активностима</a:t>
            </a:r>
            <a:endParaRPr lang="en-US" sz="1600" dirty="0"/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>
                <a:solidFill>
                  <a:srgbClr val="242424"/>
                </a:solidFill>
              </a:rPr>
              <a:t>Љутина и неповерење коју осећају родитељи је оправдана, требаће времена и озбиљно уложеног напора да се поверење у школе и партнерски односи поврате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>
                <a:solidFill>
                  <a:srgbClr val="242424"/>
                </a:solidFill>
              </a:rPr>
              <a:t>Разговарајте са родитељима о активностима које би могле да учврсте кохезију школе и целе заједнице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>
                <a:solidFill>
                  <a:srgbClr val="242424"/>
                </a:solidFill>
              </a:rPr>
              <a:t>Поделите информације родитељима коме могу да се обрате ако им треба помоћ</a:t>
            </a:r>
          </a:p>
          <a:p>
            <a:pPr>
              <a:spcAft>
                <a:spcPts val="1200"/>
              </a:spcAft>
              <a:defRPr/>
            </a:pPr>
            <a:endParaRPr lang="en-US" sz="1600" dirty="0">
              <a:latin typeface="Univers-Black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2BE6F100C274A9E078103327AC90D" ma:contentTypeVersion="16" ma:contentTypeDescription="Create a new document." ma:contentTypeScope="" ma:versionID="c7c989ff98caaf55a6c774938874a4be">
  <xsd:schema xmlns:xsd="http://www.w3.org/2001/XMLSchema" xmlns:xs="http://www.w3.org/2001/XMLSchema" xmlns:p="http://schemas.microsoft.com/office/2006/metadata/properties" xmlns:ns2="f0fc2efa-f200-4e93-a7ec-617172095ef8" xmlns:ns3="8153fb64-699b-4d54-ad0d-9903af18c93b" xmlns:ns4="ca283e0b-db31-4043-a2ef-b80661bf084a" targetNamespace="http://schemas.microsoft.com/office/2006/metadata/properties" ma:root="true" ma:fieldsID="e43380ae5360fb5b9746264705fed7e8" ns2:_="" ns3:_="" ns4:_="">
    <xsd:import namespace="f0fc2efa-f200-4e93-a7ec-617172095ef8"/>
    <xsd:import namespace="8153fb64-699b-4d54-ad0d-9903af18c93b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c2efa-f200-4e93-a7ec-617172095e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3fb64-699b-4d54-ad0d-9903af18c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74c2594-5ac5-413c-8bdd-df03fbd92acd}" ma:internalName="TaxCatchAll" ma:showField="CatchAllData" ma:web="f0fc2efa-f200-4e93-a7ec-617172095e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283e0b-db31-4043-a2ef-b80661bf084a" xsi:nil="true"/>
    <lcf76f155ced4ddcb4097134ff3c332f xmlns="8153fb64-699b-4d54-ad0d-9903af18c93b">
      <Terms xmlns="http://schemas.microsoft.com/office/infopath/2007/PartnerControls"/>
    </lcf76f155ced4ddcb4097134ff3c332f>
    <SharedWithUsers xmlns="f0fc2efa-f200-4e93-a7ec-617172095ef8">
      <UserInfo>
        <DisplayName>Tatjana Colin</DisplayName>
        <AccountId>7848</AccountId>
        <AccountType/>
      </UserInfo>
      <UserInfo>
        <DisplayName>Stanislava Vuckovic</DisplayName>
        <AccountId>61</AccountId>
        <AccountType/>
      </UserInfo>
      <UserInfo>
        <DisplayName>Bojana Jevtovic</DisplayName>
        <AccountId>12150</AccountId>
        <AccountType/>
      </UserInfo>
      <UserInfo>
        <DisplayName>Milan Cvijic</DisplayName>
        <AccountId>11601</AccountId>
        <AccountType/>
      </UserInfo>
      <UserInfo>
        <DisplayName>Marina Starcevic Cviko</DisplayName>
        <AccountId>11448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B71AF5C-0798-4335-AA4F-926507138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30A1FF-60BD-48BD-A479-AE21E61EA484}">
  <ds:schemaRefs>
    <ds:schemaRef ds:uri="8153fb64-699b-4d54-ad0d-9903af18c93b"/>
    <ds:schemaRef ds:uri="ca283e0b-db31-4043-a2ef-b80661bf084a"/>
    <ds:schemaRef ds:uri="f0fc2efa-f200-4e93-a7ec-617172095e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BB47FF-6DDB-42C5-9ADB-5A09A3FD3A60}">
  <ds:schemaRefs>
    <ds:schemaRef ds:uri="4320dbf4-1647-44b5-981c-0ec9fcabee4d"/>
    <ds:schemaRef ds:uri="8153fb64-699b-4d54-ad0d-9903af18c93b"/>
    <ds:schemaRef ds:uri="c2465281-12d3-4bc9-a0e2-999c1c767754"/>
    <ds:schemaRef ds:uri="ca283e0b-db31-4043-a2ef-b80661bf084a"/>
    <ds:schemaRef ds:uri="f0fc2efa-f200-4e93-a7ec-617172095e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146</TotalTime>
  <Words>4878</Words>
  <Application>Microsoft Office PowerPoint</Application>
  <PresentationFormat>Widescreen</PresentationFormat>
  <Paragraphs>1535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Corbel</vt:lpstr>
      <vt:lpstr>Times New Roman</vt:lpstr>
      <vt:lpstr>Univers-Black</vt:lpstr>
      <vt:lpstr>Whitney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 - with the cover picture of the report and the report title</dc:title>
  <dc:creator>Pia Britto</dc:creator>
  <cp:lastModifiedBy>Tatjana Colin</cp:lastModifiedBy>
  <cp:revision>70</cp:revision>
  <dcterms:created xsi:type="dcterms:W3CDTF">2017-09-25T00:29:16Z</dcterms:created>
  <dcterms:modified xsi:type="dcterms:W3CDTF">2023-05-29T08:22:43Z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0x010100D7A2BE6F100C274A9E078103327AC90D</vt:lpwstr>
  </property>
  <property fmtid="{D5CDD505-2E9C-101B-9397-08002B2CF9AE}" pid="3" name="Subject(s)">
    <vt:lpwstr/>
  </property>
  <property fmtid="{D5CDD505-2E9C-101B-9397-08002B2CF9AE}" pid="4" name="Document Type">
    <vt:lpwstr/>
  </property>
  <property fmtid="{D5CDD505-2E9C-101B-9397-08002B2CF9AE}" pid="5" name="TaxKeyword">
    <vt:lpwstr/>
  </property>
  <property fmtid="{D5CDD505-2E9C-101B-9397-08002B2CF9AE}" pid="6" name="OfficeDivision">
    <vt:lpwstr>2;#Programme Division-456D|b599cc08-53d0-4ecf-afce-40bdcdf910e2</vt:lpwstr>
  </property>
  <property fmtid="{D5CDD505-2E9C-101B-9397-08002B2CF9AE}" pid="7" name="Topic">
    <vt:lpwstr>6;#ECD Advocacy, Communication|bb136bc2-8301-455d-a58f-3032848383a7</vt:lpwstr>
  </property>
  <property fmtid="{D5CDD505-2E9C-101B-9397-08002B2CF9AE}" pid="8" name="DocumentType">
    <vt:lpwstr>29;#Technical presentations and posters|7164c8ca-0c42-42db-a128-aeb4e78ebaf8</vt:lpwstr>
  </property>
  <property fmtid="{D5CDD505-2E9C-101B-9397-08002B2CF9AE}" pid="9" name="GeographicScope">
    <vt:lpwstr/>
  </property>
  <property fmtid="{D5CDD505-2E9C-101B-9397-08002B2CF9AE}" pid="10" name="MediaServiceImageTags">
    <vt:lpwstr/>
  </property>
</Properties>
</file>