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174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4C5D-92EB-48EA-BB26-CEE5E14CACA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CD02-BC17-45F6-80CC-762E1B63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erica.arula@gmail.com" TargetMode="External"/><Relationship Id="rId2" Type="http://schemas.openxmlformats.org/officeDocument/2006/relationships/hyperlink" Target="mailto:katarina.aleksic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sr-Cyrl-RS" dirty="0" smtClean="0"/>
              <a:t>Утицај колаборативног тестирања на ретенцију знања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077200" cy="1752600"/>
          </a:xfrm>
        </p:spPr>
        <p:txBody>
          <a:bodyPr/>
          <a:lstStyle/>
          <a:p>
            <a:r>
              <a:rPr lang="sr-Cyrl-RS" dirty="0" smtClean="0"/>
              <a:t>Акционо истраживање</a:t>
            </a:r>
          </a:p>
          <a:p>
            <a:r>
              <a:rPr lang="ru-RU" dirty="0"/>
              <a:t>Аутори: Верица Арула и Катарина Алексић</a:t>
            </a:r>
          </a:p>
          <a:p>
            <a:endParaRPr lang="en-US" dirty="0" smtClean="0"/>
          </a:p>
        </p:txBody>
      </p:sp>
      <p:pic>
        <p:nvPicPr>
          <p:cNvPr id="4" name="Picture 3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744686"/>
            <a:ext cx="4588042" cy="311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У</a:t>
            </a:r>
            <a:r>
              <a:rPr lang="en-US" sz="3600" dirty="0" err="1" smtClean="0"/>
              <a:t>поредн</a:t>
            </a:r>
            <a:r>
              <a:rPr lang="sr-Cyrl-RS" sz="3600" dirty="0" smtClean="0"/>
              <a:t>и приказ</a:t>
            </a:r>
            <a:r>
              <a:rPr lang="en-US" sz="3600" dirty="0" smtClean="0"/>
              <a:t> </a:t>
            </a:r>
            <a:r>
              <a:rPr lang="en-US" sz="3600" dirty="0" err="1" smtClean="0"/>
              <a:t>резултат</a:t>
            </a:r>
            <a:r>
              <a:rPr lang="sr-Cyrl-RS" sz="3600" dirty="0" smtClean="0"/>
              <a:t>а</a:t>
            </a:r>
            <a:r>
              <a:rPr lang="en-US" sz="3600" dirty="0" smtClean="0"/>
              <a:t> 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en-US" sz="3600" dirty="0" err="1" smtClean="0"/>
              <a:t>обе</a:t>
            </a:r>
            <a:r>
              <a:rPr lang="en-US" sz="3600" dirty="0" smtClean="0"/>
              <a:t> </a:t>
            </a:r>
            <a:r>
              <a:rPr lang="en-US" sz="3600" dirty="0" err="1"/>
              <a:t>групе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сва</a:t>
            </a:r>
            <a:r>
              <a:rPr lang="en-US" sz="3600" dirty="0"/>
              <a:t> </a:t>
            </a:r>
            <a:r>
              <a:rPr lang="en-US" sz="3600" dirty="0" err="1"/>
              <a:t>три</a:t>
            </a:r>
            <a:r>
              <a:rPr lang="en-US" sz="3600" dirty="0"/>
              <a:t> </a:t>
            </a:r>
            <a:r>
              <a:rPr lang="en-US" sz="3600" dirty="0" err="1"/>
              <a:t>тестирања</a:t>
            </a:r>
            <a:r>
              <a:rPr lang="sr-Cyrl-RS" sz="3600" dirty="0"/>
              <a:t> 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 smtClean="0"/>
              <a:t>из </a:t>
            </a:r>
            <a:r>
              <a:rPr lang="sr-Cyrl-RS" sz="3600" dirty="0"/>
              <a:t>оба наставна предмета</a:t>
            </a:r>
            <a:endParaRPr lang="en-US" sz="36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/>
          </p:cNvGraphicFramePr>
          <p:nvPr/>
        </p:nvGraphicFramePr>
        <p:xfrm>
          <a:off x="533400" y="1600200"/>
          <a:ext cx="8153400" cy="3429000"/>
        </p:xfrm>
        <a:graphic>
          <a:graphicData uri="http://schemas.openxmlformats.org/presentationml/2006/ole">
            <p:oleObj spid="_x0000_s22531" name="Chart" r:id="rId3" imgW="5629214" imgH="2676681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724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основу</a:t>
            </a:r>
            <a:r>
              <a:rPr lang="en-US" sz="3200" dirty="0"/>
              <a:t> </a:t>
            </a:r>
            <a:r>
              <a:rPr lang="en-US" sz="3200" dirty="0" err="1"/>
              <a:t>резултата</a:t>
            </a:r>
            <a:r>
              <a:rPr lang="en-US" sz="3200" dirty="0"/>
              <a:t> </a:t>
            </a:r>
            <a:r>
              <a:rPr lang="en-US" sz="3200" dirty="0" err="1"/>
              <a:t>видимо</a:t>
            </a:r>
            <a:r>
              <a:rPr lang="en-US" sz="3200" dirty="0"/>
              <a:t> </a:t>
            </a:r>
            <a:r>
              <a:rPr lang="en-US" sz="3200" dirty="0" err="1"/>
              <a:t>да</a:t>
            </a:r>
            <a:r>
              <a:rPr lang="en-US" sz="3200" dirty="0"/>
              <a:t>  к-</a:t>
            </a:r>
            <a:r>
              <a:rPr lang="en-US" sz="3200" dirty="0" err="1"/>
              <a:t>тест</a:t>
            </a:r>
            <a:r>
              <a:rPr lang="en-US" sz="3200" dirty="0"/>
              <a:t> </a:t>
            </a:r>
            <a:r>
              <a:rPr lang="en-US" sz="3200" dirty="0" err="1"/>
              <a:t>код</a:t>
            </a:r>
            <a:r>
              <a:rPr lang="en-US" sz="3200" dirty="0"/>
              <a:t> </a:t>
            </a:r>
            <a:r>
              <a:rPr lang="en-US" sz="3200" dirty="0" err="1"/>
              <a:t>ученика</a:t>
            </a:r>
            <a:r>
              <a:rPr lang="en-US" sz="3200" dirty="0"/>
              <a:t> </a:t>
            </a:r>
            <a:r>
              <a:rPr lang="en-US" sz="3200" dirty="0" err="1"/>
              <a:t>доприноси</a:t>
            </a:r>
            <a:r>
              <a:rPr lang="en-US" sz="3200" dirty="0"/>
              <a:t> </a:t>
            </a:r>
            <a:r>
              <a:rPr lang="en-US" sz="3200" dirty="0" err="1"/>
              <a:t>ретенцији</a:t>
            </a:r>
            <a:r>
              <a:rPr lang="en-US" sz="3200" dirty="0"/>
              <a:t> </a:t>
            </a:r>
            <a:r>
              <a:rPr lang="en-US" sz="3200" dirty="0" err="1"/>
              <a:t>знања</a:t>
            </a:r>
            <a:r>
              <a:rPr lang="en-US" sz="3200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llaborate_autom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Евалуација К-Теста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 </a:t>
            </a:r>
            <a:r>
              <a:rPr lang="en-US" dirty="0" err="1"/>
              <a:t>ученика</a:t>
            </a:r>
            <a:r>
              <a:rPr lang="en-US" dirty="0"/>
              <a:t> Е-</a:t>
            </a:r>
            <a:r>
              <a:rPr lang="en-US" dirty="0" err="1"/>
              <a:t>групе</a:t>
            </a:r>
            <a:r>
              <a:rPr lang="en-US" dirty="0"/>
              <a:t> (95%) </a:t>
            </a:r>
            <a:r>
              <a:rPr lang="en-US" dirty="0" err="1"/>
              <a:t>позитивно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изразило</a:t>
            </a:r>
            <a:r>
              <a:rPr lang="en-US" dirty="0"/>
              <a:t> о </a:t>
            </a:r>
            <a:r>
              <a:rPr lang="en-US" dirty="0" err="1"/>
              <a:t>новој</a:t>
            </a:r>
            <a:r>
              <a:rPr lang="en-US" dirty="0"/>
              <a:t> </a:t>
            </a:r>
            <a:r>
              <a:rPr lang="en-US" dirty="0" err="1"/>
              <a:t>методологији</a:t>
            </a:r>
            <a:r>
              <a:rPr lang="en-US" dirty="0"/>
              <a:t> </a:t>
            </a:r>
            <a:r>
              <a:rPr lang="en-US" err="1"/>
              <a:t>тестирања</a:t>
            </a:r>
            <a:r>
              <a:rPr lang="en-US" smtClean="0"/>
              <a:t>.</a:t>
            </a:r>
            <a:endParaRPr lang="sr-Cyrl-RS" smtClean="0"/>
          </a:p>
          <a:p>
            <a:r>
              <a:rPr lang="en-US" smtClean="0"/>
              <a:t>Један ученик </a:t>
            </a:r>
            <a:r>
              <a:rPr lang="sr-Cyrl-RS" smtClean="0"/>
              <a:t>(5%) </a:t>
            </a:r>
            <a:r>
              <a:rPr lang="en-US" smtClean="0"/>
              <a:t>навео је да му је сметала бука током другог дела израде К-теста.</a:t>
            </a:r>
            <a:endParaRPr lang="sr-Cyrl-RS" dirty="0" smtClean="0"/>
          </a:p>
          <a:p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/>
              <a:t>значајну</a:t>
            </a:r>
            <a:r>
              <a:rPr lang="en-US" dirty="0"/>
              <a:t> </a:t>
            </a:r>
            <a:r>
              <a:rPr lang="en-US" err="1"/>
              <a:t>помоћ</a:t>
            </a:r>
            <a:r>
              <a:rPr lang="en-US"/>
              <a:t> </a:t>
            </a:r>
            <a:r>
              <a:rPr lang="sr-Cyrl-RS" smtClean="0"/>
              <a:t>ученици су </a:t>
            </a:r>
            <a:r>
              <a:rPr lang="en-US" smtClean="0"/>
              <a:t>навели</a:t>
            </a:r>
            <a:r>
              <a:rPr lang="sr-Cyrl-RS" smtClean="0"/>
              <a:t> </a:t>
            </a:r>
            <a:r>
              <a:rPr lang="en-US" smtClean="0"/>
              <a:t>могућност </a:t>
            </a:r>
            <a:r>
              <a:rPr lang="en-US" dirty="0" err="1"/>
              <a:t>поновне</a:t>
            </a:r>
            <a:r>
              <a:rPr lang="en-US" dirty="0"/>
              <a:t> </a:t>
            </a:r>
            <a:r>
              <a:rPr lang="en-US" dirty="0" err="1"/>
              <a:t>израде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истом</a:t>
            </a:r>
            <a:r>
              <a:rPr lang="en-US" dirty="0"/>
              <a:t> </a:t>
            </a:r>
            <a:r>
              <a:rPr lang="en-US" dirty="0" err="1"/>
              <a:t>часу</a:t>
            </a:r>
            <a:r>
              <a:rPr lang="en-US" dirty="0"/>
              <a:t> (100</a:t>
            </a:r>
            <a:r>
              <a:rPr lang="en-US" dirty="0" smtClean="0"/>
              <a:t>%).</a:t>
            </a:r>
            <a:endParaRPr lang="sr-Cyrl-RS" dirty="0" smtClean="0"/>
          </a:p>
          <a:p>
            <a:r>
              <a:rPr lang="en-US" dirty="0" err="1" smtClean="0"/>
              <a:t>Нагласили</a:t>
            </a:r>
            <a:r>
              <a:rPr lang="en-US" dirty="0" smtClean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осећају</a:t>
            </a:r>
            <a:r>
              <a:rPr lang="en-US" dirty="0"/>
              <a:t> </a:t>
            </a:r>
            <a:r>
              <a:rPr lang="en-US" dirty="0" err="1"/>
              <a:t>опуштеније</a:t>
            </a:r>
            <a:r>
              <a:rPr lang="en-US" dirty="0"/>
              <a:t> (81</a:t>
            </a:r>
            <a:r>
              <a:rPr lang="en-US" dirty="0" smtClean="0"/>
              <a:t>%)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Нагласили су</a:t>
            </a:r>
            <a:r>
              <a:rPr lang="en-US" dirty="0" smtClean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 </a:t>
            </a:r>
            <a:r>
              <a:rPr lang="en-US" dirty="0" err="1"/>
              <a:t>значи</a:t>
            </a:r>
            <a:r>
              <a:rPr lang="en-US" dirty="0"/>
              <a:t> </a:t>
            </a:r>
            <a:r>
              <a:rPr lang="en-US" dirty="0" err="1"/>
              <a:t>размена</a:t>
            </a:r>
            <a:r>
              <a:rPr lang="en-US" dirty="0"/>
              <a:t> </a:t>
            </a:r>
            <a:r>
              <a:rPr lang="en-US" dirty="0" err="1"/>
              <a:t>мишљења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вршњацима</a:t>
            </a:r>
            <a:r>
              <a:rPr lang="en-US" dirty="0"/>
              <a:t> (</a:t>
            </a:r>
            <a:r>
              <a:rPr lang="en-US"/>
              <a:t>90</a:t>
            </a:r>
            <a:r>
              <a:rPr lang="en-US" smtClean="0"/>
              <a:t>%).</a:t>
            </a:r>
            <a:endParaRPr lang="sr-Cyrl-R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Дискусија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Резултати</a:t>
            </a:r>
            <a:r>
              <a:rPr lang="en-US" dirty="0"/>
              <a:t> </a:t>
            </a:r>
            <a:r>
              <a:rPr lang="en-US" dirty="0" err="1"/>
              <a:t>овог</a:t>
            </a:r>
            <a:r>
              <a:rPr lang="en-US" dirty="0"/>
              <a:t> </a:t>
            </a:r>
            <a:r>
              <a:rPr lang="en-US" dirty="0" err="1"/>
              <a:t>истраживања</a:t>
            </a:r>
            <a:r>
              <a:rPr lang="en-US" dirty="0"/>
              <a:t> </a:t>
            </a:r>
            <a:r>
              <a:rPr lang="en-US" dirty="0" err="1"/>
              <a:t>потврђују</a:t>
            </a:r>
            <a:r>
              <a:rPr lang="en-US" dirty="0"/>
              <a:t> </a:t>
            </a:r>
            <a:r>
              <a:rPr lang="en-US" dirty="0" err="1"/>
              <a:t>уочени</a:t>
            </a:r>
            <a:r>
              <a:rPr lang="en-US" dirty="0"/>
              <a:t> </a:t>
            </a:r>
            <a:r>
              <a:rPr lang="en-US" dirty="0" err="1"/>
              <a:t>тренд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ученици</a:t>
            </a:r>
            <a:r>
              <a:rPr lang="en-US" dirty="0"/>
              <a:t>, </a:t>
            </a:r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завршетка</a:t>
            </a:r>
            <a:r>
              <a:rPr lang="en-US" dirty="0"/>
              <a:t> </a:t>
            </a:r>
            <a:r>
              <a:rPr lang="en-US" dirty="0" err="1"/>
              <a:t>тестирања</a:t>
            </a:r>
            <a:r>
              <a:rPr lang="en-US" dirty="0"/>
              <a:t>, </a:t>
            </a:r>
            <a:r>
              <a:rPr lang="en-US" dirty="0" err="1"/>
              <a:t>брзо</a:t>
            </a:r>
            <a:r>
              <a:rPr lang="en-US" dirty="0"/>
              <a:t> </a:t>
            </a:r>
            <a:r>
              <a:rPr lang="en-US" dirty="0" err="1"/>
              <a:t>заборављају</a:t>
            </a:r>
            <a:r>
              <a:rPr lang="en-US" dirty="0"/>
              <a:t> </a:t>
            </a:r>
            <a:r>
              <a:rPr lang="en-US" dirty="0" err="1"/>
              <a:t>научено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smtClean="0"/>
              <a:t>К-</a:t>
            </a:r>
            <a:r>
              <a:rPr lang="en-US" dirty="0" err="1" smtClean="0"/>
              <a:t>тест</a:t>
            </a:r>
            <a:r>
              <a:rPr lang="en-US" dirty="0" smtClean="0"/>
              <a:t> </a:t>
            </a:r>
            <a:r>
              <a:rPr lang="en-US" dirty="0" err="1"/>
              <a:t>додаје</a:t>
            </a:r>
            <a:r>
              <a:rPr lang="en-US" dirty="0"/>
              <a:t> </a:t>
            </a:r>
            <a:r>
              <a:rPr lang="en-US" dirty="0" err="1"/>
              <a:t>вредност</a:t>
            </a:r>
            <a:r>
              <a:rPr lang="en-US" dirty="0"/>
              <a:t> </a:t>
            </a:r>
            <a:r>
              <a:rPr lang="en-US" dirty="0" err="1"/>
              <a:t>процесу</a:t>
            </a:r>
            <a:r>
              <a:rPr lang="en-US" dirty="0"/>
              <a:t> </a:t>
            </a:r>
            <a:r>
              <a:rPr lang="en-US" dirty="0" err="1"/>
              <a:t>процене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дајући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димензије</a:t>
            </a:r>
            <a:r>
              <a:rPr lang="en-US" dirty="0"/>
              <a:t> </a:t>
            </a:r>
            <a:r>
              <a:rPr lang="en-US" dirty="0" err="1"/>
              <a:t>вршњачког</a:t>
            </a:r>
            <a:r>
              <a:rPr lang="en-US" dirty="0"/>
              <a:t> </a:t>
            </a:r>
            <a:r>
              <a:rPr lang="en-US" dirty="0" err="1"/>
              <a:t>подучавања</a:t>
            </a:r>
            <a:r>
              <a:rPr lang="en-US" dirty="0"/>
              <a:t>, </a:t>
            </a:r>
            <a:r>
              <a:rPr lang="en-US" dirty="0" err="1"/>
              <a:t>самокорекције</a:t>
            </a:r>
            <a:r>
              <a:rPr lang="en-US" dirty="0"/>
              <a:t> и </a:t>
            </a:r>
            <a:r>
              <a:rPr lang="en-US" dirty="0" err="1"/>
              <a:t>саморегулације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smtClean="0"/>
              <a:t>К-</a:t>
            </a:r>
            <a:r>
              <a:rPr lang="en-US" dirty="0" err="1" smtClean="0"/>
              <a:t>тест</a:t>
            </a:r>
            <a:r>
              <a:rPr lang="en-US" dirty="0" smtClean="0"/>
              <a:t> </a:t>
            </a:r>
            <a:r>
              <a:rPr lang="en-US" dirty="0" err="1"/>
              <a:t>увећава</a:t>
            </a:r>
            <a:r>
              <a:rPr lang="en-US" dirty="0"/>
              <a:t> </a:t>
            </a:r>
            <a:r>
              <a:rPr lang="en-US" dirty="0" err="1"/>
              <a:t>ниво</a:t>
            </a:r>
            <a:r>
              <a:rPr lang="en-US" dirty="0"/>
              <a:t> </a:t>
            </a:r>
            <a:r>
              <a:rPr lang="en-US" dirty="0" err="1"/>
              <a:t>квалитета</a:t>
            </a:r>
            <a:r>
              <a:rPr lang="en-US" dirty="0"/>
              <a:t> и </a:t>
            </a:r>
            <a:r>
              <a:rPr lang="en-US" dirty="0" err="1"/>
              <a:t>трајности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Дискусија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колаборативном</a:t>
            </a:r>
            <a:r>
              <a:rPr lang="en-US" dirty="0"/>
              <a:t> </a:t>
            </a:r>
            <a:r>
              <a:rPr lang="en-US" dirty="0" err="1"/>
              <a:t>тестирању</a:t>
            </a:r>
            <a:r>
              <a:rPr lang="en-US" dirty="0"/>
              <a:t>, </a:t>
            </a:r>
            <a:r>
              <a:rPr lang="en-US" dirty="0" err="1"/>
              <a:t>ученици</a:t>
            </a:r>
            <a:r>
              <a:rPr lang="en-US" dirty="0"/>
              <a:t> </a:t>
            </a:r>
            <a:r>
              <a:rPr lang="en-US" dirty="0" err="1"/>
              <a:t>имају</a:t>
            </a:r>
            <a:r>
              <a:rPr lang="en-US" dirty="0"/>
              <a:t> </a:t>
            </a:r>
            <a:r>
              <a:rPr lang="en-US" dirty="0" err="1"/>
              <a:t>довољно</a:t>
            </a:r>
            <a:r>
              <a:rPr lang="en-US" dirty="0"/>
              <a:t> </a:t>
            </a:r>
            <a:r>
              <a:rPr lang="en-US" dirty="0" err="1"/>
              <a:t>времена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сами</a:t>
            </a:r>
            <a:r>
              <a:rPr lang="en-US" dirty="0"/>
              <a:t> </a:t>
            </a:r>
            <a:r>
              <a:rPr lang="en-US" dirty="0" err="1"/>
              <a:t>размисле</a:t>
            </a:r>
            <a:r>
              <a:rPr lang="en-US" dirty="0"/>
              <a:t> о </a:t>
            </a:r>
            <a:r>
              <a:rPr lang="en-US" dirty="0" err="1"/>
              <a:t>питањима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, а </a:t>
            </a:r>
            <a:r>
              <a:rPr lang="en-US" dirty="0" err="1"/>
              <a:t>затим</a:t>
            </a:r>
            <a:r>
              <a:rPr lang="en-US" dirty="0"/>
              <a:t> и </a:t>
            </a:r>
            <a:r>
              <a:rPr lang="en-US" dirty="0" err="1"/>
              <a:t>прилику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закључке</a:t>
            </a:r>
            <a:r>
              <a:rPr lang="en-US" dirty="0"/>
              <a:t> </a:t>
            </a:r>
            <a:r>
              <a:rPr lang="en-US" dirty="0" err="1"/>
              <a:t>упореде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другим</a:t>
            </a:r>
            <a:r>
              <a:rPr lang="en-US" dirty="0"/>
              <a:t> </a:t>
            </a:r>
            <a:r>
              <a:rPr lang="en-US" dirty="0" err="1"/>
              <a:t>ученицима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Kолаборативно</a:t>
            </a:r>
            <a:r>
              <a:rPr lang="en-US" dirty="0" smtClean="0"/>
              <a:t> </a:t>
            </a:r>
            <a:r>
              <a:rPr lang="en-US" dirty="0" err="1"/>
              <a:t>тестирање</a:t>
            </a:r>
            <a:r>
              <a:rPr lang="en-US" dirty="0"/>
              <a:t> </a:t>
            </a:r>
            <a:r>
              <a:rPr lang="en-US" dirty="0" err="1"/>
              <a:t>подстиче</a:t>
            </a:r>
            <a:r>
              <a:rPr lang="en-US" dirty="0"/>
              <a:t> </a:t>
            </a:r>
            <a:r>
              <a:rPr lang="en-US" dirty="0" err="1"/>
              <a:t>ученике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разговарају</a:t>
            </a:r>
            <a:r>
              <a:rPr lang="en-US" dirty="0"/>
              <a:t> о </a:t>
            </a:r>
            <a:r>
              <a:rPr lang="en-US" dirty="0" err="1"/>
              <a:t>одговорима</a:t>
            </a:r>
            <a:r>
              <a:rPr lang="en-US" dirty="0"/>
              <a:t>, </a:t>
            </a:r>
            <a:r>
              <a:rPr lang="en-US" dirty="0" err="1"/>
              <a:t>образложе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и </a:t>
            </a:r>
            <a:r>
              <a:rPr lang="en-US" dirty="0" err="1"/>
              <a:t>одмах</a:t>
            </a:r>
            <a:r>
              <a:rPr lang="en-US" dirty="0"/>
              <a:t> </a:t>
            </a:r>
            <a:r>
              <a:rPr lang="en-US" dirty="0" err="1"/>
              <a:t>добију</a:t>
            </a:r>
            <a:r>
              <a:rPr lang="en-US" dirty="0"/>
              <a:t> </a:t>
            </a:r>
            <a:r>
              <a:rPr lang="en-US" dirty="0" err="1"/>
              <a:t>повратну</a:t>
            </a:r>
            <a:r>
              <a:rPr lang="en-US" dirty="0"/>
              <a:t> </a:t>
            </a:r>
            <a:r>
              <a:rPr lang="en-US" dirty="0" err="1"/>
              <a:t>информацију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вршњака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Овај</a:t>
            </a:r>
            <a:r>
              <a:rPr lang="en-US" dirty="0" smtClean="0"/>
              <a:t> </a:t>
            </a:r>
            <a:r>
              <a:rPr lang="en-US" dirty="0" err="1"/>
              <a:t>процес</a:t>
            </a:r>
            <a:r>
              <a:rPr lang="en-US" dirty="0"/>
              <a:t> </a:t>
            </a:r>
            <a:r>
              <a:rPr lang="en-US" dirty="0" err="1"/>
              <a:t>даје</a:t>
            </a:r>
            <a:r>
              <a:rPr lang="en-US" dirty="0"/>
              <a:t> </a:t>
            </a:r>
            <a:r>
              <a:rPr lang="en-US" dirty="0" err="1"/>
              <a:t>прилику</a:t>
            </a:r>
            <a:r>
              <a:rPr lang="en-US" dirty="0"/>
              <a:t> </a:t>
            </a:r>
            <a:r>
              <a:rPr lang="en-US" dirty="0" err="1"/>
              <a:t>ученику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још</a:t>
            </a:r>
            <a:r>
              <a:rPr lang="en-US" dirty="0"/>
              <a:t> </a:t>
            </a:r>
            <a:r>
              <a:rPr lang="en-US" dirty="0" err="1"/>
              <a:t>једном</a:t>
            </a:r>
            <a:r>
              <a:rPr lang="en-US" dirty="0"/>
              <a:t> </a:t>
            </a:r>
            <a:r>
              <a:rPr lang="en-US" dirty="0" err="1"/>
              <a:t>разлисли</a:t>
            </a:r>
            <a:r>
              <a:rPr lang="en-US" dirty="0"/>
              <a:t> о </a:t>
            </a:r>
            <a:r>
              <a:rPr lang="en-US" dirty="0" err="1"/>
              <a:t>свом</a:t>
            </a:r>
            <a:r>
              <a:rPr lang="en-US" dirty="0"/>
              <a:t> </a:t>
            </a:r>
            <a:r>
              <a:rPr lang="en-US" dirty="0" err="1"/>
              <a:t>ставу</a:t>
            </a:r>
            <a:r>
              <a:rPr lang="en-US" dirty="0"/>
              <a:t>, </a:t>
            </a:r>
            <a:r>
              <a:rPr lang="en-US" dirty="0" err="1"/>
              <a:t>донесе</a:t>
            </a:r>
            <a:r>
              <a:rPr lang="en-US" dirty="0"/>
              <a:t> </a:t>
            </a:r>
            <a:r>
              <a:rPr lang="en-US" dirty="0" err="1"/>
              <a:t>одлуку</a:t>
            </a:r>
            <a:r>
              <a:rPr lang="en-US" dirty="0"/>
              <a:t> и </a:t>
            </a:r>
            <a:r>
              <a:rPr lang="en-US" dirty="0" err="1"/>
              <a:t>преузме</a:t>
            </a:r>
            <a:r>
              <a:rPr lang="en-US" dirty="0"/>
              <a:t> </a:t>
            </a:r>
            <a:r>
              <a:rPr lang="en-US" dirty="0" err="1"/>
              <a:t>одговорност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њу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Дискусија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</a:t>
            </a:r>
            <a:r>
              <a:rPr lang="en-US" dirty="0" err="1" smtClean="0"/>
              <a:t>искусија</a:t>
            </a:r>
            <a:r>
              <a:rPr lang="en-US" dirty="0" smtClean="0"/>
              <a:t> </a:t>
            </a:r>
            <a:r>
              <a:rPr lang="en-US" dirty="0"/>
              <a:t>о </a:t>
            </a:r>
            <a:r>
              <a:rPr lang="en-US" dirty="0" err="1"/>
              <a:t>питањима</a:t>
            </a:r>
            <a:r>
              <a:rPr lang="en-US" dirty="0"/>
              <a:t> и </a:t>
            </a:r>
            <a:r>
              <a:rPr lang="en-US" dirty="0" err="1"/>
              <a:t>решењима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 у Е-</a:t>
            </a:r>
            <a:r>
              <a:rPr lang="en-US" dirty="0" err="1"/>
              <a:t>групи</a:t>
            </a:r>
            <a:r>
              <a:rPr lang="en-US" dirty="0"/>
              <a:t> </a:t>
            </a:r>
            <a:r>
              <a:rPr lang="en-US" dirty="0" err="1"/>
              <a:t>пренела</a:t>
            </a:r>
            <a:r>
              <a:rPr lang="en-US" dirty="0"/>
              <a:t> и у </a:t>
            </a:r>
            <a:r>
              <a:rPr lang="en-US" dirty="0" err="1"/>
              <a:t>време</a:t>
            </a:r>
            <a:r>
              <a:rPr lang="en-US" dirty="0"/>
              <a:t>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израде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sr-Cyrl-RS" dirty="0" smtClean="0"/>
              <a:t>Битно су увећани </a:t>
            </a:r>
            <a:r>
              <a:rPr lang="en-US" dirty="0" err="1" smtClean="0"/>
              <a:t>време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интензитет</a:t>
            </a:r>
            <a:r>
              <a:rPr lang="en-US" dirty="0"/>
              <a:t> </a:t>
            </a:r>
            <a:r>
              <a:rPr lang="en-US" dirty="0" err="1" smtClean="0"/>
              <a:t>учења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 - ученици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Сарадничко</a:t>
            </a:r>
            <a:r>
              <a:rPr lang="en-US" dirty="0"/>
              <a:t> </a:t>
            </a:r>
            <a:r>
              <a:rPr lang="en-US" dirty="0" err="1"/>
              <a:t>тестирање</a:t>
            </a:r>
            <a:r>
              <a:rPr lang="en-US" dirty="0"/>
              <a:t> </a:t>
            </a:r>
            <a:r>
              <a:rPr lang="en-US" dirty="0" err="1"/>
              <a:t>доприноси</a:t>
            </a:r>
            <a:r>
              <a:rPr lang="en-US" dirty="0"/>
              <a:t> </a:t>
            </a:r>
            <a:r>
              <a:rPr lang="en-US" dirty="0" err="1"/>
              <a:t>ретенцији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 err="1"/>
              <a:t>постижу</a:t>
            </a:r>
            <a:r>
              <a:rPr lang="en-US" dirty="0"/>
              <a:t> </a:t>
            </a:r>
            <a:r>
              <a:rPr lang="en-US" dirty="0" err="1"/>
              <a:t>боље</a:t>
            </a:r>
            <a:r>
              <a:rPr lang="en-US" dirty="0"/>
              <a:t> </a:t>
            </a:r>
            <a:r>
              <a:rPr lang="en-US" dirty="0" err="1"/>
              <a:t>резултате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тестовима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Тестирање</a:t>
            </a:r>
            <a:r>
              <a:rPr lang="en-US" dirty="0" smtClean="0"/>
              <a:t> </a:t>
            </a:r>
            <a:r>
              <a:rPr lang="en-US" dirty="0" err="1"/>
              <a:t>постаје</a:t>
            </a:r>
            <a:r>
              <a:rPr lang="en-US" dirty="0"/>
              <a:t> </a:t>
            </a:r>
            <a:r>
              <a:rPr lang="en-US" dirty="0" err="1"/>
              <a:t>део</a:t>
            </a:r>
            <a:r>
              <a:rPr lang="en-US" dirty="0"/>
              <a:t> </a:t>
            </a:r>
            <a:r>
              <a:rPr lang="en-US" dirty="0" err="1"/>
              <a:t>процеса</a:t>
            </a:r>
            <a:r>
              <a:rPr lang="en-US" dirty="0"/>
              <a:t> </a:t>
            </a:r>
            <a:r>
              <a:rPr lang="en-US" dirty="0" err="1"/>
              <a:t>учења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Ученик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у </a:t>
            </a:r>
            <a:r>
              <a:rPr lang="en-US" dirty="0" err="1"/>
              <a:t>ситуацији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процени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знање</a:t>
            </a:r>
            <a:r>
              <a:rPr lang="en-US" dirty="0"/>
              <a:t> и </a:t>
            </a:r>
            <a:r>
              <a:rPr lang="en-US" dirty="0" err="1"/>
              <a:t>реагује</a:t>
            </a:r>
            <a:r>
              <a:rPr lang="en-US" dirty="0"/>
              <a:t> у </a:t>
            </a:r>
            <a:r>
              <a:rPr lang="en-US" dirty="0" err="1"/>
              <a:t>циљу</a:t>
            </a:r>
            <a:r>
              <a:rPr lang="en-US" dirty="0"/>
              <a:t> </a:t>
            </a:r>
            <a:r>
              <a:rPr lang="en-US" dirty="0" err="1"/>
              <a:t>напретка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Развијају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социјални</a:t>
            </a:r>
            <a:r>
              <a:rPr lang="en-US" dirty="0"/>
              <a:t> </a:t>
            </a:r>
            <a:r>
              <a:rPr lang="en-US" dirty="0" err="1"/>
              <a:t>аспекти</a:t>
            </a:r>
            <a:r>
              <a:rPr lang="en-US" dirty="0"/>
              <a:t> </a:t>
            </a:r>
            <a:r>
              <a:rPr lang="en-US" dirty="0" err="1" smtClean="0"/>
              <a:t>образовања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О</a:t>
            </a:r>
            <a:r>
              <a:rPr lang="en-US" dirty="0" err="1" smtClean="0"/>
              <a:t>дговорност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предата</a:t>
            </a:r>
            <a:r>
              <a:rPr lang="en-US" dirty="0"/>
              <a:t> </a:t>
            </a:r>
            <a:r>
              <a:rPr lang="en-US" dirty="0" err="1"/>
              <a:t>ученику</a:t>
            </a:r>
            <a:r>
              <a:rPr lang="en-US" dirty="0"/>
              <a:t> у </a:t>
            </a:r>
            <a:r>
              <a:rPr lang="en-US" dirty="0" err="1"/>
              <a:t>највећој</a:t>
            </a:r>
            <a:r>
              <a:rPr lang="en-US" dirty="0"/>
              <a:t> </a:t>
            </a:r>
            <a:r>
              <a:rPr lang="en-US" dirty="0" err="1"/>
              <a:t>могућој</a:t>
            </a:r>
            <a:r>
              <a:rPr lang="en-US" dirty="0"/>
              <a:t> </a:t>
            </a:r>
            <a:r>
              <a:rPr lang="en-US" dirty="0" err="1"/>
              <a:t>мери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 - наставник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err="1"/>
              <a:t>Д</a:t>
            </a:r>
            <a:r>
              <a:rPr lang="en-US" dirty="0" err="1" smtClean="0"/>
              <a:t>ок</a:t>
            </a:r>
            <a:r>
              <a:rPr lang="en-US" dirty="0" smtClean="0"/>
              <a:t> </a:t>
            </a:r>
            <a:r>
              <a:rPr lang="en-US" dirty="0" err="1"/>
              <a:t>процењује</a:t>
            </a:r>
            <a:r>
              <a:rPr lang="en-US" dirty="0"/>
              <a:t> </a:t>
            </a:r>
            <a:r>
              <a:rPr lang="en-US" dirty="0" err="1"/>
              <a:t>знање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, </a:t>
            </a:r>
            <a:r>
              <a:rPr lang="en-US" dirty="0" err="1"/>
              <a:t>наставник</a:t>
            </a:r>
            <a:r>
              <a:rPr lang="en-US" dirty="0"/>
              <a:t> </a:t>
            </a:r>
            <a:r>
              <a:rPr lang="en-US" dirty="0" err="1"/>
              <a:t>јача</a:t>
            </a:r>
            <a:r>
              <a:rPr lang="en-US" dirty="0"/>
              <a:t> </a:t>
            </a:r>
            <a:r>
              <a:rPr lang="en-US" dirty="0" err="1"/>
              <a:t>њихово</a:t>
            </a:r>
            <a:r>
              <a:rPr lang="en-US" dirty="0"/>
              <a:t> </a:t>
            </a:r>
            <a:r>
              <a:rPr lang="en-US" dirty="0" err="1"/>
              <a:t>самопоуздање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Начином</a:t>
            </a:r>
            <a:r>
              <a:rPr lang="en-US" dirty="0" smtClean="0"/>
              <a:t> </a:t>
            </a:r>
            <a:r>
              <a:rPr lang="en-US" dirty="0" err="1"/>
              <a:t>формирања</a:t>
            </a:r>
            <a:r>
              <a:rPr lang="en-US" dirty="0"/>
              <a:t> </a:t>
            </a:r>
            <a:r>
              <a:rPr lang="en-US" dirty="0" err="1"/>
              <a:t>колаборативних</a:t>
            </a:r>
            <a:r>
              <a:rPr lang="en-US" dirty="0"/>
              <a:t> </a:t>
            </a:r>
            <a:r>
              <a:rPr lang="en-US" dirty="0" err="1"/>
              <a:t>група</a:t>
            </a:r>
            <a:r>
              <a:rPr lang="en-US" dirty="0"/>
              <a:t> и </a:t>
            </a:r>
            <a:r>
              <a:rPr lang="en-US" dirty="0" err="1"/>
              <a:t>одређивањем</a:t>
            </a:r>
            <a:r>
              <a:rPr lang="en-US" dirty="0"/>
              <a:t> </a:t>
            </a:r>
            <a:r>
              <a:rPr lang="en-US" dirty="0" err="1"/>
              <a:t>постотка</a:t>
            </a:r>
            <a:r>
              <a:rPr lang="en-US" dirty="0"/>
              <a:t> </a:t>
            </a:r>
            <a:r>
              <a:rPr lang="en-US" dirty="0" err="1"/>
              <a:t>учешћа</a:t>
            </a:r>
            <a:r>
              <a:rPr lang="en-US" dirty="0"/>
              <a:t> </a:t>
            </a:r>
            <a:r>
              <a:rPr lang="en-US" dirty="0" err="1"/>
              <a:t>колаборативне</a:t>
            </a:r>
            <a:r>
              <a:rPr lang="en-US" dirty="0"/>
              <a:t> </a:t>
            </a:r>
            <a:r>
              <a:rPr lang="en-US" dirty="0" err="1"/>
              <a:t>оцене</a:t>
            </a:r>
            <a:r>
              <a:rPr lang="en-US" dirty="0"/>
              <a:t> у </a:t>
            </a:r>
            <a:r>
              <a:rPr lang="en-US" dirty="0" err="1"/>
              <a:t>коначној</a:t>
            </a:r>
            <a:r>
              <a:rPr lang="en-US" dirty="0"/>
              <a:t>, </a:t>
            </a:r>
            <a:r>
              <a:rPr lang="en-US" dirty="0" err="1"/>
              <a:t>наставник</a:t>
            </a:r>
            <a:r>
              <a:rPr lang="en-US" dirty="0"/>
              <a:t> </a:t>
            </a:r>
            <a:r>
              <a:rPr lang="en-US" dirty="0" err="1"/>
              <a:t>суптилно</a:t>
            </a:r>
            <a:r>
              <a:rPr lang="en-US" dirty="0"/>
              <a:t> </a:t>
            </a:r>
            <a:r>
              <a:rPr lang="en-US" dirty="0" err="1"/>
              <a:t>гради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ситуацији</a:t>
            </a:r>
            <a:r>
              <a:rPr lang="en-US" dirty="0"/>
              <a:t> </a:t>
            </a:r>
            <a:r>
              <a:rPr lang="en-US" dirty="0" err="1"/>
              <a:t>тестирања</a:t>
            </a:r>
            <a:r>
              <a:rPr lang="en-US" dirty="0"/>
              <a:t> </a:t>
            </a:r>
            <a:r>
              <a:rPr lang="en-US" dirty="0" err="1"/>
              <a:t>прилази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стреса</a:t>
            </a:r>
            <a:r>
              <a:rPr lang="en-US" dirty="0"/>
              <a:t>, </a:t>
            </a:r>
            <a:r>
              <a:rPr lang="en-US" dirty="0" err="1"/>
              <a:t>способан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покаже</a:t>
            </a:r>
            <a:r>
              <a:rPr lang="en-US" dirty="0"/>
              <a:t>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зна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 - Школа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Резултати</a:t>
            </a:r>
            <a:r>
              <a:rPr lang="en-US" dirty="0"/>
              <a:t> </a:t>
            </a:r>
            <a:r>
              <a:rPr lang="en-US" dirty="0" err="1"/>
              <a:t>истраживања</a:t>
            </a:r>
            <a:r>
              <a:rPr lang="en-US" dirty="0"/>
              <a:t> </a:t>
            </a:r>
            <a:r>
              <a:rPr lang="en-US" dirty="0" err="1"/>
              <a:t>представљени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Наставничком</a:t>
            </a:r>
            <a:r>
              <a:rPr lang="en-US" dirty="0"/>
              <a:t> </a:t>
            </a:r>
            <a:r>
              <a:rPr lang="en-US" dirty="0" err="1"/>
              <a:t>већу</a:t>
            </a:r>
            <a:r>
              <a:rPr lang="en-US" dirty="0"/>
              <a:t> </a:t>
            </a:r>
            <a:r>
              <a:rPr lang="en-US" dirty="0" err="1"/>
              <a:t>Школе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Нови</a:t>
            </a:r>
            <a:r>
              <a:rPr lang="en-US" dirty="0" smtClean="0"/>
              <a:t> </a:t>
            </a:r>
            <a:r>
              <a:rPr lang="en-US" dirty="0" err="1"/>
              <a:t>вид</a:t>
            </a:r>
            <a:r>
              <a:rPr lang="en-US" dirty="0"/>
              <a:t> </a:t>
            </a:r>
            <a:r>
              <a:rPr lang="en-US" dirty="0" err="1"/>
              <a:t>тестирања</a:t>
            </a:r>
            <a:r>
              <a:rPr lang="en-US" dirty="0"/>
              <a:t> </a:t>
            </a:r>
            <a:r>
              <a:rPr lang="en-US" dirty="0" err="1"/>
              <a:t>препознат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могуће</a:t>
            </a:r>
            <a:r>
              <a:rPr lang="en-US" dirty="0"/>
              <a:t> </a:t>
            </a:r>
            <a:r>
              <a:rPr lang="en-US" dirty="0" err="1"/>
              <a:t>решење</a:t>
            </a:r>
            <a:r>
              <a:rPr lang="en-US" dirty="0"/>
              <a:t> </a:t>
            </a:r>
            <a:r>
              <a:rPr lang="en-US" dirty="0" err="1"/>
              <a:t>проблема</a:t>
            </a:r>
            <a:r>
              <a:rPr lang="en-US" dirty="0"/>
              <a:t> </a:t>
            </a:r>
            <a:r>
              <a:rPr lang="en-US" dirty="0" err="1"/>
              <a:t>ретенције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нивоу</a:t>
            </a:r>
            <a:r>
              <a:rPr lang="en-US" dirty="0"/>
              <a:t> </a:t>
            </a:r>
            <a:r>
              <a:rPr lang="en-US" dirty="0" err="1"/>
              <a:t>читаве</a:t>
            </a:r>
            <a:r>
              <a:rPr lang="en-US" dirty="0"/>
              <a:t> </a:t>
            </a:r>
            <a:r>
              <a:rPr lang="en-US" dirty="0" err="1"/>
              <a:t>Школе</a:t>
            </a:r>
            <a:r>
              <a:rPr lang="en-US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mtClean="0"/>
              <a:t>Хвала на пажњи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katarina.aleksic@gmail.com</a:t>
            </a:r>
            <a:endParaRPr lang="en-US" dirty="0" smtClean="0"/>
          </a:p>
          <a:p>
            <a:r>
              <a:rPr lang="en-US" smtClean="0">
                <a:hlinkClick r:id="rId3"/>
              </a:rPr>
              <a:t>verica.arula@gmail.com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Уочени проблеми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Постигнућа ученика ОШ “Бранислав Нушић” на тестовима знања су у нескладу са знањем </a:t>
            </a:r>
            <a:r>
              <a:rPr lang="sr-Cyrl-RS" smtClean="0"/>
              <a:t>које показују </a:t>
            </a:r>
            <a:r>
              <a:rPr lang="sr-Cyrl-RS" dirty="0" smtClean="0"/>
              <a:t>на часовима када се знање не процењује или се процењује на другачији начин;</a:t>
            </a:r>
          </a:p>
          <a:p>
            <a:r>
              <a:rPr lang="sr-Cyrl-RS" dirty="0" smtClean="0"/>
              <a:t>Припрема ученика за </a:t>
            </a:r>
            <a:r>
              <a:rPr lang="sr-Cyrl-RS" smtClean="0"/>
              <a:t>тестирање </a:t>
            </a:r>
            <a:r>
              <a:rPr lang="sr-Latn-RS" smtClean="0"/>
              <a:t>je </a:t>
            </a:r>
            <a:r>
              <a:rPr lang="sr-Cyrl-RS" smtClean="0"/>
              <a:t>кратка </a:t>
            </a:r>
            <a:r>
              <a:rPr lang="sr-Cyrl-RS" dirty="0" smtClean="0"/>
              <a:t>и интензивна;</a:t>
            </a:r>
          </a:p>
          <a:p>
            <a:r>
              <a:rPr lang="sr-Cyrl-RS" dirty="0" smtClean="0"/>
              <a:t>Знања показана на тесту се не задржавају дуго;</a:t>
            </a:r>
          </a:p>
          <a:p>
            <a:r>
              <a:rPr lang="sr-Cyrl-RS" smtClean="0"/>
              <a:t>Изостају </a:t>
            </a:r>
            <a:r>
              <a:rPr lang="sr-Cyrl-RS" dirty="0" smtClean="0"/>
              <a:t>функционалних знања;</a:t>
            </a:r>
          </a:p>
          <a:p>
            <a:r>
              <a:rPr lang="sr-Cyrl-RS" smtClean="0"/>
              <a:t>Слаба су постигнућа </a:t>
            </a:r>
            <a:r>
              <a:rPr lang="sr-Cyrl-RS" dirty="0" smtClean="0"/>
              <a:t>на Завршном испиту;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Уочени проблеми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mtClean="0"/>
              <a:t>Изостаје </a:t>
            </a:r>
            <a:r>
              <a:rPr lang="en-US" dirty="0" err="1"/>
              <a:t>самоиницијативна</a:t>
            </a:r>
            <a:r>
              <a:rPr lang="en-US" dirty="0"/>
              <a:t> </a:t>
            </a:r>
            <a:r>
              <a:rPr lang="en-US" dirty="0" err="1"/>
              <a:t>размена</a:t>
            </a:r>
            <a:r>
              <a:rPr lang="en-US" dirty="0"/>
              <a:t> </a:t>
            </a:r>
            <a:r>
              <a:rPr lang="en-US" dirty="0" err="1"/>
              <a:t>мишљења</a:t>
            </a:r>
            <a:r>
              <a:rPr lang="en-US" dirty="0"/>
              <a:t> и </a:t>
            </a:r>
            <a:r>
              <a:rPr lang="en-US" dirty="0" err="1" smtClean="0"/>
              <a:t>знања</a:t>
            </a:r>
            <a:r>
              <a:rPr lang="sr-Cyrl-RS" dirty="0" smtClean="0"/>
              <a:t> и</a:t>
            </a:r>
            <a:r>
              <a:rPr lang="en-US" dirty="0" smtClean="0"/>
              <a:t> </a:t>
            </a:r>
            <a:r>
              <a:rPr lang="en-US" dirty="0" err="1"/>
              <a:t>било</a:t>
            </a:r>
            <a:r>
              <a:rPr lang="en-US" dirty="0"/>
              <a:t> </a:t>
            </a:r>
            <a:r>
              <a:rPr lang="en-US" dirty="0" err="1" smtClean="0"/>
              <a:t>ко</a:t>
            </a:r>
            <a:r>
              <a:rPr lang="sr-Cyrl-RS" dirty="0" smtClean="0"/>
              <a:t>г</a:t>
            </a:r>
            <a:r>
              <a:rPr lang="en-US" dirty="0" smtClean="0"/>
              <a:t> </a:t>
            </a:r>
            <a:r>
              <a:rPr lang="en-US" dirty="0" err="1" smtClean="0"/>
              <a:t>вид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вршњачког</a:t>
            </a:r>
            <a:r>
              <a:rPr lang="en-US" dirty="0"/>
              <a:t> </a:t>
            </a:r>
            <a:r>
              <a:rPr lang="en-US" dirty="0" err="1"/>
              <a:t>учења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јача</a:t>
            </a:r>
            <a:r>
              <a:rPr lang="en-US" dirty="0"/>
              <a:t> </a:t>
            </a:r>
            <a:r>
              <a:rPr lang="en-US" dirty="0" err="1"/>
              <a:t>самопоуздања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када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наставни</a:t>
            </a:r>
            <a:r>
              <a:rPr lang="en-US" dirty="0"/>
              <a:t> </a:t>
            </a:r>
            <a:r>
              <a:rPr lang="en-US" dirty="0" err="1"/>
              <a:t>садржаји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српског</a:t>
            </a:r>
            <a:r>
              <a:rPr lang="en-US" dirty="0"/>
              <a:t> </a:t>
            </a:r>
            <a:r>
              <a:rPr lang="en-US" dirty="0" err="1"/>
              <a:t>језика</a:t>
            </a:r>
            <a:r>
              <a:rPr lang="en-US" dirty="0"/>
              <a:t> и </a:t>
            </a:r>
            <a:r>
              <a:rPr lang="en-US" dirty="0" err="1"/>
              <a:t>информатике</a:t>
            </a:r>
            <a:r>
              <a:rPr lang="en-US" dirty="0"/>
              <a:t> у </a:t>
            </a:r>
            <a:r>
              <a:rPr lang="en-US" dirty="0" err="1" smtClean="0"/>
              <a:t>питању</a:t>
            </a:r>
            <a:r>
              <a:rPr lang="sr-Cyrl-RS" dirty="0" smtClean="0"/>
              <a:t>;</a:t>
            </a:r>
          </a:p>
          <a:p>
            <a:r>
              <a:rPr lang="sr-Cyrl-RS" dirty="0" smtClean="0"/>
              <a:t>Изборност предмета Информатика и рачунарство;</a:t>
            </a:r>
          </a:p>
          <a:p>
            <a:r>
              <a:rPr lang="sr-Cyrl-RS" dirty="0" smtClean="0"/>
              <a:t>Ситуација тестирања </a:t>
            </a:r>
            <a:r>
              <a:rPr lang="en-US" dirty="0" err="1" smtClean="0"/>
              <a:t>изазива</a:t>
            </a:r>
            <a:r>
              <a:rPr lang="en-US" dirty="0" smtClean="0"/>
              <a:t> </a:t>
            </a:r>
            <a:r>
              <a:rPr lang="en-US" dirty="0" err="1"/>
              <a:t>нелагодност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, </a:t>
            </a:r>
            <a:r>
              <a:rPr lang="en-US" dirty="0" err="1"/>
              <a:t>пад</a:t>
            </a:r>
            <a:r>
              <a:rPr lang="en-US" dirty="0"/>
              <a:t> </a:t>
            </a:r>
            <a:r>
              <a:rPr lang="en-US" dirty="0" err="1"/>
              <a:t>самопоуздања</a:t>
            </a:r>
            <a:r>
              <a:rPr lang="en-US" dirty="0"/>
              <a:t>, </a:t>
            </a:r>
            <a:r>
              <a:rPr lang="en-US" dirty="0" err="1"/>
              <a:t>несигурност</a:t>
            </a:r>
            <a:r>
              <a:rPr lang="en-US" dirty="0"/>
              <a:t> и </a:t>
            </a:r>
            <a:r>
              <a:rPr lang="en-US" dirty="0" err="1"/>
              <a:t>бојазан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неће</a:t>
            </a:r>
            <a:r>
              <a:rPr lang="en-US" dirty="0"/>
              <a:t> </a:t>
            </a:r>
            <a:r>
              <a:rPr lang="en-US" dirty="0" err="1"/>
              <a:t>бити</a:t>
            </a:r>
            <a:r>
              <a:rPr lang="en-US" dirty="0"/>
              <a:t> </a:t>
            </a:r>
            <a:r>
              <a:rPr lang="en-US" dirty="0" err="1"/>
              <a:t>довољно</a:t>
            </a:r>
            <a:r>
              <a:rPr lang="en-US" dirty="0"/>
              <a:t> </a:t>
            </a:r>
            <a:r>
              <a:rPr lang="en-US" dirty="0" err="1" smtClean="0"/>
              <a:t>успешни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Могуће решење проблема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u="sng" dirty="0" smtClean="0"/>
              <a:t>Колаборативно тестирање</a:t>
            </a:r>
          </a:p>
          <a:p>
            <a:pPr marL="0" indent="0">
              <a:buNone/>
            </a:pPr>
            <a:r>
              <a:rPr lang="en-US" dirty="0" smtClean="0"/>
              <a:t>К</a:t>
            </a:r>
            <a:r>
              <a:rPr lang="sr-Cyrl-RS" dirty="0" smtClean="0"/>
              <a:t>олаборативни </a:t>
            </a:r>
            <a:r>
              <a:rPr lang="en-US" dirty="0" err="1" smtClean="0"/>
              <a:t>тест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одвија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једном</a:t>
            </a:r>
            <a:r>
              <a:rPr lang="en-US" dirty="0"/>
              <a:t> </a:t>
            </a:r>
            <a:r>
              <a:rPr lang="en-US" dirty="0" err="1"/>
              <a:t>часу</a:t>
            </a:r>
            <a:r>
              <a:rPr lang="en-US" dirty="0"/>
              <a:t>,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следећим</a:t>
            </a:r>
            <a:r>
              <a:rPr lang="en-US" dirty="0"/>
              <a:t> </a:t>
            </a:r>
            <a:r>
              <a:rPr lang="en-US" dirty="0" err="1"/>
              <a:t>фазама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err="1"/>
              <a:t>Ученик</a:t>
            </a:r>
            <a:r>
              <a:rPr lang="en-US" dirty="0"/>
              <a:t> </a:t>
            </a:r>
            <a:r>
              <a:rPr lang="en-US" dirty="0" err="1"/>
              <a:t>самостално</a:t>
            </a:r>
            <a:r>
              <a:rPr lang="en-US" dirty="0"/>
              <a:t> </a:t>
            </a:r>
            <a:r>
              <a:rPr lang="en-US" dirty="0" err="1"/>
              <a:t>решава</a:t>
            </a:r>
            <a:r>
              <a:rPr lang="en-US" dirty="0"/>
              <a:t> </a:t>
            </a:r>
            <a:r>
              <a:rPr lang="en-US" dirty="0" err="1"/>
              <a:t>тест</a:t>
            </a:r>
            <a:r>
              <a:rPr lang="en-US" dirty="0"/>
              <a:t> (25-30 </a:t>
            </a:r>
            <a:r>
              <a:rPr lang="en-US" dirty="0" err="1"/>
              <a:t>минута</a:t>
            </a:r>
            <a:r>
              <a:rPr lang="en-US" dirty="0"/>
              <a:t>) и </a:t>
            </a:r>
            <a:r>
              <a:rPr lang="en-US" dirty="0" err="1"/>
              <a:t>предаје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 </a:t>
            </a:r>
            <a:r>
              <a:rPr lang="en-US" dirty="0" err="1"/>
              <a:t>наставнику</a:t>
            </a:r>
            <a:r>
              <a:rPr lang="en-US" dirty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/>
              <a:t>Ученик</a:t>
            </a:r>
            <a:r>
              <a:rPr lang="en-US" dirty="0"/>
              <a:t> </a:t>
            </a:r>
            <a:r>
              <a:rPr lang="en-US" dirty="0" err="1"/>
              <a:t>добија</a:t>
            </a:r>
            <a:r>
              <a:rPr lang="en-US" dirty="0"/>
              <a:t>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тест</a:t>
            </a:r>
            <a:r>
              <a:rPr lang="en-US" dirty="0"/>
              <a:t> (</a:t>
            </a:r>
            <a:r>
              <a:rPr lang="en-US" dirty="0" err="1"/>
              <a:t>идентичан</a:t>
            </a:r>
            <a:r>
              <a:rPr lang="en-US" dirty="0"/>
              <a:t> </a:t>
            </a:r>
            <a:r>
              <a:rPr lang="en-US" dirty="0" err="1"/>
              <a:t>претходном</a:t>
            </a:r>
            <a:r>
              <a:rPr lang="en-US" dirty="0"/>
              <a:t>), </a:t>
            </a:r>
            <a:r>
              <a:rPr lang="en-US" dirty="0" err="1"/>
              <a:t>поново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 </a:t>
            </a:r>
            <a:r>
              <a:rPr lang="en-US" dirty="0" err="1"/>
              <a:t>попуњава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 </a:t>
            </a:r>
            <a:r>
              <a:rPr lang="en-US" dirty="0" err="1"/>
              <a:t>размену</a:t>
            </a:r>
            <a:r>
              <a:rPr lang="en-US" dirty="0"/>
              <a:t> </a:t>
            </a:r>
            <a:r>
              <a:rPr lang="en-US" dirty="0" err="1"/>
              <a:t>мишљења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још</a:t>
            </a:r>
            <a:r>
              <a:rPr lang="en-US" dirty="0"/>
              <a:t> 3-4 </a:t>
            </a:r>
            <a:r>
              <a:rPr lang="en-US" dirty="0" err="1"/>
              <a:t>вршњака</a:t>
            </a:r>
            <a:r>
              <a:rPr lang="en-US" dirty="0"/>
              <a:t> (15-20 </a:t>
            </a:r>
            <a:r>
              <a:rPr lang="en-US" dirty="0" err="1"/>
              <a:t>минута</a:t>
            </a:r>
            <a:r>
              <a:rPr lang="en-US" dirty="0"/>
              <a:t>) и </a:t>
            </a:r>
            <a:r>
              <a:rPr lang="en-US" dirty="0" err="1"/>
              <a:t>предаје</a:t>
            </a:r>
            <a:r>
              <a:rPr lang="en-US" dirty="0"/>
              <a:t> </a:t>
            </a:r>
            <a:r>
              <a:rPr lang="en-US" dirty="0" err="1"/>
              <a:t>тест</a:t>
            </a:r>
            <a:r>
              <a:rPr lang="en-US" dirty="0"/>
              <a:t> </a:t>
            </a:r>
            <a:r>
              <a:rPr lang="en-US" dirty="0" err="1"/>
              <a:t>наставнику</a:t>
            </a:r>
            <a:r>
              <a:rPr lang="en-US" dirty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/>
              <a:t>Наставник</a:t>
            </a:r>
            <a:r>
              <a:rPr lang="en-US" dirty="0"/>
              <a:t> </a:t>
            </a:r>
            <a:r>
              <a:rPr lang="en-US" dirty="0" err="1"/>
              <a:t>оцењује</a:t>
            </a:r>
            <a:r>
              <a:rPr lang="en-US" dirty="0"/>
              <a:t> </a:t>
            </a:r>
            <a:r>
              <a:rPr lang="en-US" dirty="0" err="1"/>
              <a:t>тест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прегледа</a:t>
            </a:r>
            <a:r>
              <a:rPr lang="en-US" dirty="0"/>
              <a:t> </a:t>
            </a:r>
            <a:r>
              <a:rPr lang="en-US" dirty="0" err="1"/>
              <a:t>оба</a:t>
            </a:r>
            <a:r>
              <a:rPr lang="en-US" dirty="0"/>
              <a:t> </a:t>
            </a:r>
            <a:r>
              <a:rPr lang="en-US" dirty="0" err="1"/>
              <a:t>предата</a:t>
            </a:r>
            <a:r>
              <a:rPr lang="en-US" dirty="0"/>
              <a:t> </a:t>
            </a:r>
            <a:r>
              <a:rPr lang="en-US" dirty="0" err="1"/>
              <a:t>рада</a:t>
            </a:r>
            <a:r>
              <a:rPr lang="en-US" dirty="0"/>
              <a:t>. </a:t>
            </a:r>
            <a:r>
              <a:rPr lang="en-US" dirty="0" err="1"/>
              <a:t>Оцена</a:t>
            </a:r>
            <a:r>
              <a:rPr lang="en-US" dirty="0"/>
              <a:t> </a:t>
            </a:r>
            <a:r>
              <a:rPr lang="en-US" dirty="0" err="1"/>
              <a:t>првог</a:t>
            </a:r>
            <a:r>
              <a:rPr lang="en-US" dirty="0"/>
              <a:t> (</a:t>
            </a:r>
            <a:r>
              <a:rPr lang="en-US" dirty="0" err="1"/>
              <a:t>самосталног</a:t>
            </a:r>
            <a:r>
              <a:rPr lang="en-US" dirty="0"/>
              <a:t>)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чини</a:t>
            </a:r>
            <a:r>
              <a:rPr lang="en-US" dirty="0"/>
              <a:t> 70-90% </a:t>
            </a:r>
            <a:r>
              <a:rPr lang="en-US" dirty="0" err="1"/>
              <a:t>коначне</a:t>
            </a:r>
            <a:r>
              <a:rPr lang="en-US" dirty="0"/>
              <a:t> </a:t>
            </a:r>
            <a:r>
              <a:rPr lang="en-US" dirty="0" err="1"/>
              <a:t>оцене</a:t>
            </a:r>
            <a:r>
              <a:rPr lang="en-US" dirty="0"/>
              <a:t>, </a:t>
            </a:r>
            <a:r>
              <a:rPr lang="en-US" dirty="0" err="1"/>
              <a:t>док</a:t>
            </a:r>
            <a:r>
              <a:rPr lang="en-US" dirty="0"/>
              <a:t> </a:t>
            </a:r>
            <a:r>
              <a:rPr lang="en-US" dirty="0" err="1"/>
              <a:t>оцена</a:t>
            </a:r>
            <a:r>
              <a:rPr lang="en-US" dirty="0"/>
              <a:t> </a:t>
            </a:r>
            <a:r>
              <a:rPr lang="en-US" dirty="0" err="1"/>
              <a:t>другог</a:t>
            </a:r>
            <a:r>
              <a:rPr lang="en-US" dirty="0"/>
              <a:t> (</a:t>
            </a:r>
            <a:r>
              <a:rPr lang="en-US" dirty="0" err="1"/>
              <a:t>колаборативног</a:t>
            </a:r>
            <a:r>
              <a:rPr lang="en-US" dirty="0"/>
              <a:t>)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чини</a:t>
            </a:r>
            <a:r>
              <a:rPr lang="en-US" dirty="0"/>
              <a:t> 10-30% </a:t>
            </a:r>
            <a:r>
              <a:rPr lang="en-US" dirty="0" err="1"/>
              <a:t>коначне</a:t>
            </a:r>
            <a:r>
              <a:rPr lang="en-US" dirty="0"/>
              <a:t> </a:t>
            </a:r>
            <a:r>
              <a:rPr lang="en-US" dirty="0" err="1"/>
              <a:t>оцене</a:t>
            </a:r>
            <a:r>
              <a:rPr lang="en-US" dirty="0"/>
              <a:t>. </a:t>
            </a:r>
            <a:r>
              <a:rPr lang="en-US" dirty="0" err="1"/>
              <a:t>Процентуалне</a:t>
            </a:r>
            <a:r>
              <a:rPr lang="en-US" dirty="0"/>
              <a:t> </a:t>
            </a:r>
            <a:r>
              <a:rPr lang="en-US" dirty="0" err="1"/>
              <a:t>односе</a:t>
            </a:r>
            <a:r>
              <a:rPr lang="en-US" dirty="0"/>
              <a:t> </a:t>
            </a:r>
            <a:r>
              <a:rPr lang="en-US" dirty="0" err="1"/>
              <a:t>утврђује</a:t>
            </a:r>
            <a:r>
              <a:rPr lang="en-US" dirty="0"/>
              <a:t> </a:t>
            </a:r>
            <a:r>
              <a:rPr lang="en-US" dirty="0" err="1"/>
              <a:t>наставник</a:t>
            </a:r>
            <a:r>
              <a:rPr lang="en-US" dirty="0"/>
              <a:t>, у </a:t>
            </a:r>
            <a:r>
              <a:rPr lang="en-US" dirty="0" err="1"/>
              <a:t>складу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природом</a:t>
            </a:r>
            <a:r>
              <a:rPr lang="en-US" dirty="0"/>
              <a:t> </a:t>
            </a:r>
            <a:r>
              <a:rPr lang="en-US" dirty="0" err="1"/>
              <a:t>теста</a:t>
            </a:r>
            <a:r>
              <a:rPr lang="en-US" dirty="0"/>
              <a:t>, </a:t>
            </a:r>
            <a:r>
              <a:rPr lang="en-US" dirty="0" err="1"/>
              <a:t>начином</a:t>
            </a:r>
            <a:r>
              <a:rPr lang="en-US" dirty="0"/>
              <a:t> </a:t>
            </a:r>
            <a:r>
              <a:rPr lang="en-US" dirty="0" err="1"/>
              <a:t>формирања</a:t>
            </a:r>
            <a:r>
              <a:rPr lang="en-US" dirty="0"/>
              <a:t> </a:t>
            </a:r>
            <a:r>
              <a:rPr lang="en-US" dirty="0" err="1"/>
              <a:t>колаборативних</a:t>
            </a:r>
            <a:r>
              <a:rPr lang="en-US" dirty="0"/>
              <a:t> </a:t>
            </a:r>
            <a:r>
              <a:rPr lang="en-US" dirty="0" err="1"/>
              <a:t>група</a:t>
            </a:r>
            <a:r>
              <a:rPr lang="en-US" dirty="0"/>
              <a:t> и </a:t>
            </a:r>
            <a:r>
              <a:rPr lang="en-US" dirty="0" err="1"/>
              <a:t>способностима</a:t>
            </a:r>
            <a:r>
              <a:rPr lang="en-US" dirty="0"/>
              <a:t> </a:t>
            </a:r>
            <a:r>
              <a:rPr lang="en-US" dirty="0" err="1"/>
              <a:t>својих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Методологија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Узорак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овом</a:t>
            </a:r>
            <a:r>
              <a:rPr lang="en-US" dirty="0"/>
              <a:t> </a:t>
            </a:r>
            <a:r>
              <a:rPr lang="en-US" dirty="0" err="1"/>
              <a:t>истраживању</a:t>
            </a:r>
            <a:r>
              <a:rPr lang="en-US" dirty="0"/>
              <a:t> </a:t>
            </a:r>
            <a:r>
              <a:rPr lang="en-US" dirty="0" err="1"/>
              <a:t>обухватио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b="1" dirty="0"/>
              <a:t> </a:t>
            </a:r>
            <a:r>
              <a:rPr lang="en-US" dirty="0"/>
              <a:t>43 </a:t>
            </a:r>
            <a:r>
              <a:rPr lang="en-US" dirty="0" err="1"/>
              <a:t>ученика</a:t>
            </a:r>
            <a:r>
              <a:rPr lang="en-US" dirty="0"/>
              <a:t> VII </a:t>
            </a:r>
            <a:r>
              <a:rPr lang="en-US" dirty="0" err="1"/>
              <a:t>разреда</a:t>
            </a:r>
            <a:r>
              <a:rPr lang="en-US" dirty="0"/>
              <a:t> ОШ „</a:t>
            </a:r>
            <a:r>
              <a:rPr lang="en-US" dirty="0" err="1"/>
              <a:t>Бранислав</a:t>
            </a:r>
            <a:r>
              <a:rPr lang="en-US" dirty="0"/>
              <a:t> </a:t>
            </a:r>
            <a:r>
              <a:rPr lang="en-US" dirty="0" err="1"/>
              <a:t>Нушић</a:t>
            </a:r>
            <a:r>
              <a:rPr lang="en-US" dirty="0"/>
              <a:t>“ у </a:t>
            </a:r>
            <a:r>
              <a:rPr lang="en-US" dirty="0" err="1" smtClean="0"/>
              <a:t>Београду</a:t>
            </a:r>
            <a:r>
              <a:rPr lang="sr-Cyrl-RS" dirty="0" smtClean="0"/>
              <a:t>:</a:t>
            </a:r>
            <a:r>
              <a:rPr lang="en-US" dirty="0" smtClean="0"/>
              <a:t> </a:t>
            </a:r>
            <a:endParaRPr lang="sr-Cyrl-RS" dirty="0" smtClean="0"/>
          </a:p>
          <a:p>
            <a:pPr>
              <a:buFontTx/>
              <a:buChar char="-"/>
            </a:pPr>
            <a:r>
              <a:rPr lang="en-US" dirty="0" err="1" smtClean="0"/>
              <a:t>експерименталну</a:t>
            </a:r>
            <a:r>
              <a:rPr lang="en-US" dirty="0" smtClean="0"/>
              <a:t> </a:t>
            </a:r>
            <a:r>
              <a:rPr lang="en-US" dirty="0" err="1"/>
              <a:t>групу</a:t>
            </a:r>
            <a:r>
              <a:rPr lang="en-US" dirty="0"/>
              <a:t> </a:t>
            </a:r>
            <a:r>
              <a:rPr lang="en-US" dirty="0" err="1" smtClean="0"/>
              <a:t>чинили</a:t>
            </a:r>
            <a:r>
              <a:rPr lang="en-US" dirty="0" smtClean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ученици</a:t>
            </a:r>
            <a:r>
              <a:rPr lang="en-US" dirty="0"/>
              <a:t> VII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одељења</a:t>
            </a:r>
            <a:r>
              <a:rPr lang="en-US" dirty="0"/>
              <a:t> (21 </a:t>
            </a:r>
            <a:r>
              <a:rPr lang="en-US" dirty="0" err="1" smtClean="0"/>
              <a:t>ученик</a:t>
            </a:r>
            <a:r>
              <a:rPr lang="en-US" dirty="0" smtClean="0"/>
              <a:t>)</a:t>
            </a:r>
            <a:endParaRPr lang="sr-Cyrl-RS" dirty="0" smtClean="0"/>
          </a:p>
          <a:p>
            <a:pPr>
              <a:buFontTx/>
              <a:buChar char="-"/>
            </a:pPr>
            <a:r>
              <a:rPr lang="en-US" dirty="0" err="1" smtClean="0"/>
              <a:t>контролну</a:t>
            </a:r>
            <a:r>
              <a:rPr lang="en-US" dirty="0" smtClean="0"/>
              <a:t> </a:t>
            </a:r>
            <a:r>
              <a:rPr lang="en-US" dirty="0" err="1"/>
              <a:t>групу</a:t>
            </a:r>
            <a:r>
              <a:rPr lang="en-US" dirty="0"/>
              <a:t> </a:t>
            </a:r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/>
              <a:t>VII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одељења</a:t>
            </a:r>
            <a:r>
              <a:rPr lang="en-US" dirty="0"/>
              <a:t> (22 </a:t>
            </a:r>
            <a:r>
              <a:rPr lang="en-US" dirty="0" err="1" smtClean="0"/>
              <a:t>ученика</a:t>
            </a:r>
            <a:r>
              <a:rPr lang="en-US" dirty="0" smtClean="0"/>
              <a:t>)</a:t>
            </a:r>
            <a:endParaRPr lang="sr-Cyrl-RS" dirty="0" smtClean="0"/>
          </a:p>
          <a:p>
            <a:pPr marL="0" indent="0">
              <a:buNone/>
            </a:pPr>
            <a:r>
              <a:rPr lang="en-US" dirty="0" err="1" smtClean="0"/>
              <a:t>Истраживање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спроведено</a:t>
            </a:r>
            <a:r>
              <a:rPr lang="en-US" dirty="0"/>
              <a:t> у </a:t>
            </a:r>
            <a:r>
              <a:rPr lang="en-US" dirty="0" err="1"/>
              <a:t>периоду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краја</a:t>
            </a:r>
            <a:r>
              <a:rPr lang="en-US" dirty="0"/>
              <a:t> </a:t>
            </a:r>
            <a:r>
              <a:rPr lang="en-US" dirty="0" err="1"/>
              <a:t>децембра</a:t>
            </a:r>
            <a:r>
              <a:rPr lang="en-US" dirty="0"/>
              <a:t> 2014.г.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средине</a:t>
            </a:r>
            <a:r>
              <a:rPr lang="en-US" dirty="0"/>
              <a:t> </a:t>
            </a:r>
            <a:r>
              <a:rPr lang="en-US" dirty="0" err="1"/>
              <a:t>априла</a:t>
            </a:r>
            <a:r>
              <a:rPr lang="en-US" dirty="0"/>
              <a:t> 2015.г</a:t>
            </a:r>
            <a:r>
              <a:rPr lang="en-US" dirty="0" smtClean="0"/>
              <a:t>.</a:t>
            </a:r>
            <a:r>
              <a:rPr lang="sr-Cyrl-RS" dirty="0" smtClean="0"/>
              <a:t> методом експеримента са паралелним групама.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sr-Cyrl-RS" dirty="0" smtClean="0"/>
              <a:t>Српски језик</a:t>
            </a:r>
            <a:endParaRPr lang="en-US" dirty="0"/>
          </a:p>
        </p:txBody>
      </p:sp>
      <p:pic>
        <p:nvPicPr>
          <p:cNvPr id="1026" name="Picture 2" descr="Sli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58200" cy="50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ollaborate_autom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sr-Cyrl-RS" dirty="0" smtClean="0"/>
              <a:t>Информатика</a:t>
            </a:r>
            <a:endParaRPr lang="en-US" dirty="0"/>
          </a:p>
        </p:txBody>
      </p:sp>
      <p:pic>
        <p:nvPicPr>
          <p:cNvPr id="2050" name="Picture 2" descr="Sli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55882"/>
            <a:ext cx="8458200" cy="50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ollaborate_autom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Анкетирање ученика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Након</a:t>
            </a:r>
            <a:r>
              <a:rPr lang="en-US" dirty="0" smtClean="0"/>
              <a:t> </a:t>
            </a:r>
            <a:r>
              <a:rPr lang="en-US" dirty="0" err="1"/>
              <a:t>завршених</a:t>
            </a:r>
            <a:r>
              <a:rPr lang="en-US" dirty="0"/>
              <a:t> </a:t>
            </a:r>
            <a:r>
              <a:rPr lang="en-US" dirty="0" err="1"/>
              <a:t>тестирања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оба</a:t>
            </a:r>
            <a:r>
              <a:rPr lang="en-US" dirty="0"/>
              <a:t> </a:t>
            </a:r>
            <a:r>
              <a:rPr lang="en-US" dirty="0" err="1"/>
              <a:t>предмета</a:t>
            </a:r>
            <a:r>
              <a:rPr lang="en-US" dirty="0"/>
              <a:t>, </a:t>
            </a:r>
            <a:r>
              <a:rPr lang="en-US" dirty="0" err="1"/>
              <a:t>спроведено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анкетирање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експерименталне</a:t>
            </a:r>
            <a:r>
              <a:rPr lang="en-US" dirty="0"/>
              <a:t> </a:t>
            </a:r>
            <a:r>
              <a:rPr lang="en-US" dirty="0" err="1"/>
              <a:t>групе</a:t>
            </a:r>
            <a:r>
              <a:rPr lang="en-US" dirty="0"/>
              <a:t> </a:t>
            </a:r>
            <a:r>
              <a:rPr lang="en-US" dirty="0" err="1"/>
              <a:t>ради</a:t>
            </a:r>
            <a:r>
              <a:rPr lang="en-US" dirty="0"/>
              <a:t> </a:t>
            </a:r>
            <a:r>
              <a:rPr lang="en-US" dirty="0" err="1"/>
              <a:t>утврђивања</a:t>
            </a:r>
            <a:r>
              <a:rPr lang="en-US" dirty="0"/>
              <a:t> </a:t>
            </a:r>
            <a:r>
              <a:rPr lang="en-US" dirty="0" err="1"/>
              <a:t>њиховог</a:t>
            </a:r>
            <a:r>
              <a:rPr lang="en-US" dirty="0"/>
              <a:t> </a:t>
            </a:r>
            <a:r>
              <a:rPr lang="en-US" dirty="0" err="1"/>
              <a:t>става</a:t>
            </a:r>
            <a:r>
              <a:rPr lang="en-US" dirty="0"/>
              <a:t> </a:t>
            </a:r>
            <a:r>
              <a:rPr lang="en-US" dirty="0" err="1"/>
              <a:t>према</a:t>
            </a:r>
            <a:r>
              <a:rPr lang="en-US" dirty="0"/>
              <a:t> к-</a:t>
            </a:r>
            <a:r>
              <a:rPr lang="en-US" dirty="0" err="1"/>
              <a:t>тесту</a:t>
            </a:r>
            <a:r>
              <a:rPr lang="en-US" dirty="0"/>
              <a:t>. </a:t>
            </a:r>
            <a:endParaRPr lang="sr-Cyrl-RS" dirty="0" smtClean="0"/>
          </a:p>
          <a:p>
            <a:pPr marL="0" indent="0">
              <a:buNone/>
            </a:pPr>
            <a:r>
              <a:rPr lang="en-US" dirty="0" err="1" smtClean="0"/>
              <a:t>Анкета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садржала</a:t>
            </a:r>
            <a:r>
              <a:rPr lang="en-US" dirty="0"/>
              <a:t> 4 </a:t>
            </a:r>
            <a:r>
              <a:rPr lang="en-US" dirty="0" err="1"/>
              <a:t>питања</a:t>
            </a:r>
            <a:r>
              <a:rPr lang="en-US" dirty="0"/>
              <a:t> </a:t>
            </a:r>
            <a:r>
              <a:rPr lang="en-US" dirty="0" err="1"/>
              <a:t>есејског</a:t>
            </a:r>
            <a:r>
              <a:rPr lang="en-US" dirty="0"/>
              <a:t> </a:t>
            </a:r>
            <a:r>
              <a:rPr lang="en-US" dirty="0" err="1" smtClean="0"/>
              <a:t>типа</a:t>
            </a:r>
            <a:r>
              <a:rPr lang="sr-Cyrl-RS" dirty="0" smtClean="0"/>
              <a:t>:</a:t>
            </a:r>
            <a:r>
              <a:rPr lang="en-US" dirty="0" smtClean="0"/>
              <a:t> </a:t>
            </a:r>
            <a:endParaRPr lang="sr-Cyrl-RS" dirty="0" smtClean="0"/>
          </a:p>
          <a:p>
            <a:pPr marL="0" indent="0"/>
            <a:r>
              <a:rPr lang="sr-Cyrl-RS" dirty="0"/>
              <a:t> </a:t>
            </a:r>
            <a:r>
              <a:rPr lang="en-US" dirty="0" err="1" smtClean="0"/>
              <a:t>Какав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твој</a:t>
            </a:r>
            <a:r>
              <a:rPr lang="en-US" dirty="0"/>
              <a:t> </a:t>
            </a:r>
            <a:r>
              <a:rPr lang="en-US" dirty="0" err="1"/>
              <a:t>утисак</a:t>
            </a:r>
            <a:r>
              <a:rPr lang="en-US" dirty="0"/>
              <a:t> о к-</a:t>
            </a:r>
            <a:r>
              <a:rPr lang="en-US" dirty="0" err="1"/>
              <a:t>тесту</a:t>
            </a:r>
            <a:r>
              <a:rPr lang="en-US" dirty="0"/>
              <a:t>? </a:t>
            </a:r>
            <a:endParaRPr lang="sr-Cyrl-RS" dirty="0" smtClean="0"/>
          </a:p>
          <a:p>
            <a:pPr marL="0" indent="0"/>
            <a:r>
              <a:rPr lang="sr-Cyrl-RS" dirty="0"/>
              <a:t> </a:t>
            </a: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најзначајније</a:t>
            </a:r>
            <a:r>
              <a:rPr lang="en-US" dirty="0"/>
              <a:t> </a:t>
            </a:r>
            <a:r>
              <a:rPr lang="en-US" dirty="0" err="1"/>
              <a:t>побољшање</a:t>
            </a:r>
            <a:r>
              <a:rPr lang="en-US" dirty="0"/>
              <a:t> у </a:t>
            </a:r>
            <a:r>
              <a:rPr lang="en-US" dirty="0" err="1"/>
              <a:t>односу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традиционално</a:t>
            </a:r>
            <a:r>
              <a:rPr lang="en-US" dirty="0"/>
              <a:t> </a:t>
            </a:r>
            <a:r>
              <a:rPr lang="en-US" dirty="0" err="1"/>
              <a:t>тестирање</a:t>
            </a:r>
            <a:r>
              <a:rPr lang="en-US" dirty="0"/>
              <a:t>? </a:t>
            </a:r>
            <a:endParaRPr lang="sr-Cyrl-RS" dirty="0" smtClean="0"/>
          </a:p>
          <a:p>
            <a:pPr marL="0" indent="0"/>
            <a:r>
              <a:rPr lang="sr-Cyrl-RS" dirty="0"/>
              <a:t>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осећао</a:t>
            </a:r>
            <a:r>
              <a:rPr lang="en-US" dirty="0"/>
              <a:t>/</a:t>
            </a:r>
            <a:r>
              <a:rPr lang="en-US" dirty="0" err="1"/>
              <a:t>ла</a:t>
            </a:r>
            <a:r>
              <a:rPr lang="en-US" dirty="0"/>
              <a:t> </a:t>
            </a:r>
            <a:r>
              <a:rPr lang="en-US" dirty="0" err="1"/>
              <a:t>током</a:t>
            </a:r>
            <a:r>
              <a:rPr lang="en-US" dirty="0"/>
              <a:t> к-</a:t>
            </a:r>
            <a:r>
              <a:rPr lang="en-US" dirty="0" err="1"/>
              <a:t>тестирања</a:t>
            </a:r>
            <a:r>
              <a:rPr lang="en-US" dirty="0"/>
              <a:t>? </a:t>
            </a:r>
            <a:endParaRPr lang="sr-Cyrl-RS" dirty="0" smtClean="0"/>
          </a:p>
          <a:p>
            <a:pPr marL="0" indent="0"/>
            <a:r>
              <a:rPr lang="sr-Cyrl-RS" dirty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ти</a:t>
            </a:r>
            <a:r>
              <a:rPr lang="en-US" dirty="0"/>
              <a:t> </a:t>
            </a:r>
            <a:r>
              <a:rPr lang="en-US" dirty="0" err="1"/>
              <a:t>значи</a:t>
            </a:r>
            <a:r>
              <a:rPr lang="en-US" dirty="0"/>
              <a:t> </a:t>
            </a:r>
            <a:r>
              <a:rPr lang="en-US" dirty="0" err="1"/>
              <a:t>размена</a:t>
            </a:r>
            <a:r>
              <a:rPr lang="en-US" dirty="0"/>
              <a:t> </a:t>
            </a:r>
            <a:r>
              <a:rPr lang="en-US" dirty="0" err="1"/>
              <a:t>мишљења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вршњацима</a:t>
            </a:r>
            <a:r>
              <a:rPr lang="en-US" dirty="0" smtClean="0"/>
              <a:t>? </a:t>
            </a:r>
            <a:endParaRPr lang="sr-Cyrl-RS" dirty="0" smtClean="0"/>
          </a:p>
          <a:p>
            <a:pPr marL="0" indent="0">
              <a:buNone/>
            </a:pPr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/>
              <a:t>попунили</a:t>
            </a:r>
            <a:r>
              <a:rPr lang="en-US" dirty="0"/>
              <a:t> </a:t>
            </a:r>
            <a:r>
              <a:rPr lang="sr-Cyrl-RS" dirty="0" smtClean="0"/>
              <a:t>анкету </a:t>
            </a:r>
            <a:r>
              <a:rPr lang="en-US" dirty="0" smtClean="0"/>
              <a:t>у </a:t>
            </a:r>
            <a:r>
              <a:rPr lang="en-US" dirty="0" err="1"/>
              <a:t>школи</a:t>
            </a:r>
            <a:r>
              <a:rPr lang="en-US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llaborate_auto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Резултати истраживања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38163" y="1976438"/>
          <a:ext cx="8164512" cy="3771900"/>
        </p:xfrm>
        <a:graphic>
          <a:graphicData uri="http://schemas.openxmlformats.org/presentationml/2006/ole">
            <p:oleObj spid="_x0000_s4099" name="Document" r:id="rId3" imgW="6103992" imgH="2763611" progId="Word.Document.12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llaborate_autom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70121"/>
            <a:ext cx="1006642" cy="683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747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Document</vt:lpstr>
      <vt:lpstr>Chart</vt:lpstr>
      <vt:lpstr>Утицај колаборативног тестирања на ретенцију знања</vt:lpstr>
      <vt:lpstr>Уочени проблеми</vt:lpstr>
      <vt:lpstr>Уочени проблеми </vt:lpstr>
      <vt:lpstr>Могуће решење проблема</vt:lpstr>
      <vt:lpstr>Методологија</vt:lpstr>
      <vt:lpstr>Српски језик</vt:lpstr>
      <vt:lpstr>Информатика</vt:lpstr>
      <vt:lpstr>Анкетирање ученика</vt:lpstr>
      <vt:lpstr>Резултати истраживања</vt:lpstr>
      <vt:lpstr>Упоредни приказ резултата  обе групе на сва три тестирања  из оба наставна предмета</vt:lpstr>
      <vt:lpstr>Евалуација К-Теста</vt:lpstr>
      <vt:lpstr>Дискусија</vt:lpstr>
      <vt:lpstr>Дискусија</vt:lpstr>
      <vt:lpstr>Дискусија</vt:lpstr>
      <vt:lpstr>Закључак - ученици</vt:lpstr>
      <vt:lpstr>Закључак - наставник</vt:lpstr>
      <vt:lpstr>Закључак - Школа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Утицај колаборативног тестирања на ретенцију знања</dc:title>
  <dc:creator>Student</dc:creator>
  <cp:lastModifiedBy>korisnik</cp:lastModifiedBy>
  <cp:revision>25</cp:revision>
  <dcterms:created xsi:type="dcterms:W3CDTF">2015-11-23T12:31:16Z</dcterms:created>
  <dcterms:modified xsi:type="dcterms:W3CDTF">2016-01-12T12:25:22Z</dcterms:modified>
</cp:coreProperties>
</file>