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7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72" r:id="rId11"/>
    <p:sldId id="266" r:id="rId12"/>
    <p:sldId id="267" r:id="rId13"/>
    <p:sldId id="270" r:id="rId14"/>
    <p:sldId id="273" r:id="rId15"/>
    <p:sldId id="271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BDB4-1442-45EA-8971-38B19B482F1A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5414-138F-458F-B357-6AF242085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BDB4-1442-45EA-8971-38B19B482F1A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5414-138F-458F-B357-6AF242085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BDB4-1442-45EA-8971-38B19B482F1A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5414-138F-458F-B357-6AF242085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BDB4-1442-45EA-8971-38B19B482F1A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5414-138F-458F-B357-6AF242085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BDB4-1442-45EA-8971-38B19B482F1A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5414-138F-458F-B357-6AF242085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BDB4-1442-45EA-8971-38B19B482F1A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5414-138F-458F-B357-6AF242085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BDB4-1442-45EA-8971-38B19B482F1A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5414-138F-458F-B357-6AF242085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BDB4-1442-45EA-8971-38B19B482F1A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5414-138F-458F-B357-6AF242085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BDB4-1442-45EA-8971-38B19B482F1A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5414-138F-458F-B357-6AF242085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BDB4-1442-45EA-8971-38B19B482F1A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5414-138F-458F-B357-6AF242085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BDB4-1442-45EA-8971-38B19B482F1A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5414-138F-458F-B357-6AF242085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4BDB4-1442-45EA-8971-38B19B482F1A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25414-138F-458F-B357-6AF242085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entarzztlj.rs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INDIKATORI ZA PRELIMINARNU </a:t>
            </a:r>
            <a:r>
              <a:rPr lang="en-US" b="1" dirty="0" smtClean="0"/>
              <a:t>IDENTIFIKACIJU</a:t>
            </a:r>
            <a:endParaRPr lang="sr-Latn-CS" b="1" dirty="0" smtClean="0"/>
          </a:p>
          <a:p>
            <a:pPr algn="ctr">
              <a:buNone/>
            </a:pPr>
            <a:endParaRPr lang="sr-Latn-CS" b="1" dirty="0" smtClean="0"/>
          </a:p>
          <a:p>
            <a:pPr algn="ctr">
              <a:buNone/>
            </a:pPr>
            <a:r>
              <a:rPr lang="en-US" b="1" dirty="0" smtClean="0"/>
              <a:t> </a:t>
            </a:r>
            <a:r>
              <a:rPr lang="en-US" b="1" dirty="0" smtClean="0"/>
              <a:t>ŽRTAVA TRGOVINE LJUDIMA </a:t>
            </a:r>
            <a:r>
              <a:rPr lang="sr-Latn-CS" b="1" dirty="0" smtClean="0"/>
              <a:t>/DECOM</a:t>
            </a:r>
          </a:p>
          <a:p>
            <a:pPr algn="ctr">
              <a:buNone/>
            </a:pPr>
            <a:endParaRPr lang="sr-Latn-CS" dirty="0" smtClean="0"/>
          </a:p>
          <a:p>
            <a:pPr algn="ctr">
              <a:buNone/>
            </a:pPr>
            <a:r>
              <a:rPr lang="sr-Latn-CS" b="1" dirty="0" smtClean="0"/>
              <a:t>U </a:t>
            </a:r>
            <a:r>
              <a:rPr lang="en-US" b="1" dirty="0" smtClean="0"/>
              <a:t>OBRAZOV</a:t>
            </a:r>
            <a:r>
              <a:rPr lang="sr-Latn-CS" b="1" dirty="0" smtClean="0"/>
              <a:t>NOM SISTEMU</a:t>
            </a:r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LISTA INDIKATORA</a:t>
            </a:r>
            <a:endParaRPr lang="sr-Latn-C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x-none" dirty="0" smtClean="0"/>
              <a:t>PONAŠANJE UČENIKA U ŠKOLI</a:t>
            </a:r>
          </a:p>
          <a:p>
            <a:pPr marL="514350" indent="-514350">
              <a:buFont typeface="+mj-lt"/>
              <a:buAutoNum type="arabicPeriod"/>
            </a:pPr>
            <a:r>
              <a:rPr lang="x-none" dirty="0" smtClean="0"/>
              <a:t>PONAŠANJE RODITELJA U ŠKOLI</a:t>
            </a:r>
            <a:r>
              <a:rPr lang="en-US" dirty="0" smtClean="0"/>
              <a:t> </a:t>
            </a:r>
            <a:endParaRPr lang="x-none" dirty="0" smtClean="0"/>
          </a:p>
          <a:p>
            <a:pPr marL="514350" indent="-514350">
              <a:buFont typeface="+mj-lt"/>
              <a:buAutoNum type="arabicPeriod"/>
            </a:pPr>
            <a:r>
              <a:rPr lang="x-none" dirty="0" smtClean="0"/>
              <a:t>ZDRAVSTVENO STANJE UČENIKA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IZGLED</a:t>
            </a:r>
            <a:r>
              <a:rPr lang="x-none" dirty="0" smtClean="0"/>
              <a:t>  UČENIKA</a:t>
            </a:r>
          </a:p>
          <a:p>
            <a:pPr marL="514350" indent="-514350">
              <a:buFont typeface="+mj-lt"/>
              <a:buAutoNum type="arabicPeriod"/>
            </a:pPr>
            <a:r>
              <a:rPr lang="x-none" dirty="0" smtClean="0"/>
              <a:t>PONAŠANJE UČENIKA GENERALNO</a:t>
            </a:r>
          </a:p>
          <a:p>
            <a:pPr marL="514350" indent="-514350">
              <a:buFont typeface="+mj-lt"/>
              <a:buAutoNum type="arabicPeriod"/>
            </a:pPr>
            <a:r>
              <a:rPr lang="x-none" dirty="0" smtClean="0"/>
              <a:t>KOMUNIKACIJA I SADRŽAJ KOMUNIKACIJE</a:t>
            </a:r>
          </a:p>
          <a:p>
            <a:pPr marL="514350" indent="-514350">
              <a:buFont typeface="+mj-lt"/>
              <a:buAutoNum type="arabicPeriod"/>
            </a:pPr>
            <a:r>
              <a:rPr lang="x-none" dirty="0" smtClean="0"/>
              <a:t>USPOSTAVLJANJE ODNOSA I DRUŠTVO</a:t>
            </a:r>
          </a:p>
          <a:p>
            <a:pPr marL="514350" indent="-514350">
              <a:buFont typeface="+mj-lt"/>
              <a:buAutoNum type="arabicPeriod"/>
            </a:pPr>
            <a:r>
              <a:rPr lang="x-none" dirty="0" smtClean="0"/>
              <a:t>PORODIČNI ŽIVOT, USLOVI ŽIVOTA UČENIKA</a:t>
            </a:r>
          </a:p>
          <a:p>
            <a:pPr marL="514350" indent="-514350">
              <a:buFont typeface="+mj-lt"/>
              <a:buAutoNum type="arabicPeriod"/>
            </a:pPr>
            <a:r>
              <a:rPr lang="x-none" dirty="0" smtClean="0"/>
              <a:t>SAMOIDENTIFIKACIJA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TIP INDIKATORA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domena</a:t>
            </a:r>
            <a:r>
              <a:rPr lang="en-US" dirty="0"/>
              <a:t> </a:t>
            </a:r>
            <a:r>
              <a:rPr lang="en-US" dirty="0" err="1"/>
              <a:t>indikatori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organizovani</a:t>
            </a:r>
            <a:r>
              <a:rPr lang="en-US" dirty="0"/>
              <a:t> u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nivoa</a:t>
            </a:r>
            <a:r>
              <a:rPr lang="x-none" dirty="0" smtClean="0"/>
              <a:t>:</a:t>
            </a:r>
          </a:p>
          <a:p>
            <a:pPr marL="514350" indent="-514350">
              <a:buAutoNum type="arabicPeriod"/>
            </a:pPr>
            <a:r>
              <a:rPr lang="x-none" dirty="0" smtClean="0"/>
              <a:t>Nivo  - </a:t>
            </a:r>
            <a:r>
              <a:rPr lang="en-US" dirty="0" err="1" smtClean="0"/>
              <a:t>opšti</a:t>
            </a:r>
            <a:r>
              <a:rPr lang="en-US" dirty="0" smtClean="0"/>
              <a:t> </a:t>
            </a:r>
            <a:r>
              <a:rPr lang="en-US" dirty="0" err="1"/>
              <a:t>indikatori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ukazuju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/</a:t>
            </a:r>
            <a:r>
              <a:rPr lang="en-US" dirty="0" err="1"/>
              <a:t>karakteristiku</a:t>
            </a:r>
            <a:r>
              <a:rPr lang="en-US" dirty="0"/>
              <a:t> </a:t>
            </a:r>
            <a:r>
              <a:rPr lang="en-US" dirty="0" err="1"/>
              <a:t>situacije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upadljivi</a:t>
            </a:r>
            <a:r>
              <a:rPr lang="en-US" dirty="0"/>
              <a:t> </a:t>
            </a:r>
            <a:r>
              <a:rPr lang="en-US" dirty="0" err="1"/>
              <a:t>bez</a:t>
            </a:r>
            <a:r>
              <a:rPr lang="en-US" dirty="0"/>
              <a:t> same </a:t>
            </a:r>
            <a:r>
              <a:rPr lang="en-US" dirty="0" err="1" smtClean="0"/>
              <a:t>procene</a:t>
            </a:r>
            <a:r>
              <a:rPr lang="en-US" dirty="0" smtClean="0"/>
              <a:t> </a:t>
            </a:r>
            <a:endParaRPr lang="x-none" dirty="0" smtClean="0"/>
          </a:p>
          <a:p>
            <a:pPr marL="514350" indent="-514350">
              <a:buAutoNum type="arabicPeriod"/>
            </a:pPr>
            <a:r>
              <a:rPr lang="x-none" dirty="0" smtClean="0"/>
              <a:t>Nivo  - </a:t>
            </a:r>
            <a:r>
              <a:rPr lang="en-US" dirty="0" smtClean="0"/>
              <a:t> </a:t>
            </a:r>
            <a:r>
              <a:rPr lang="en-US" dirty="0" err="1"/>
              <a:t>odnosi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konkretna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i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situacije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u </a:t>
            </a:r>
            <a:r>
              <a:rPr lang="en-US" dirty="0" err="1"/>
              <a:t>manjoj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većoj</a:t>
            </a:r>
            <a:r>
              <a:rPr lang="en-US" dirty="0"/>
              <a:t> </a:t>
            </a:r>
            <a:r>
              <a:rPr lang="en-US" dirty="0" err="1"/>
              <a:t>meri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ukazuju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trgovinu</a:t>
            </a:r>
            <a:r>
              <a:rPr lang="en-US" dirty="0"/>
              <a:t> </a:t>
            </a:r>
            <a:r>
              <a:rPr lang="en-US" dirty="0" err="1"/>
              <a:t>ljudima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05223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TIP INDIKATORA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hangingPunct="0">
              <a:buNone/>
            </a:pPr>
            <a:r>
              <a:rPr lang="x-none" dirty="0" smtClean="0"/>
              <a:t>Svaki indikator se rangira na 3 stepena, obeležen oblikom i bojom .Svaki stepen je određen i definisnim postupkom za reagovanje</a:t>
            </a:r>
            <a:r>
              <a:rPr lang="x-none" smtClean="0"/>
              <a:t>.</a:t>
            </a:r>
            <a:r>
              <a:rPr lang="en-US" dirty="0"/>
              <a:t> </a:t>
            </a:r>
            <a:endParaRPr lang="sr-Latn-CS" dirty="0" smtClean="0"/>
          </a:p>
          <a:p>
            <a:pPr marL="0" indent="0" hangingPunct="0">
              <a:buNone/>
            </a:pPr>
            <a:endParaRPr lang="x-none" dirty="0" smtClean="0"/>
          </a:p>
          <a:p>
            <a:pPr hangingPunct="0"/>
            <a:r>
              <a:rPr lang="en-US" b="1" dirty="0" smtClean="0"/>
              <a:t>Slab </a:t>
            </a:r>
            <a:r>
              <a:rPr lang="en-US" b="1" dirty="0" err="1"/>
              <a:t>indikator</a:t>
            </a:r>
            <a:r>
              <a:rPr lang="en-US" b="1" dirty="0"/>
              <a:t> </a:t>
            </a:r>
            <a:r>
              <a:rPr lang="sr-Latn-CS" b="1" dirty="0" smtClean="0"/>
              <a:t> </a:t>
            </a:r>
            <a:r>
              <a:rPr lang="sr-Latn-CS" b="1" dirty="0" smtClean="0">
                <a:solidFill>
                  <a:srgbClr val="0070C0"/>
                </a:solidFill>
              </a:rPr>
              <a:t>(plavi kvadrat)</a:t>
            </a:r>
            <a:r>
              <a:rPr lang="en-US" dirty="0" smtClean="0"/>
              <a:t>- </a:t>
            </a:r>
            <a:r>
              <a:rPr lang="en-US" dirty="0" err="1"/>
              <a:t>Preporučeno</a:t>
            </a:r>
            <a:r>
              <a:rPr lang="en-US" dirty="0"/>
              <a:t> </a:t>
            </a:r>
            <a:r>
              <a:rPr lang="en-US" dirty="0" err="1"/>
              <a:t>reagovanju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škole</a:t>
            </a:r>
            <a:r>
              <a:rPr lang="en-US" dirty="0"/>
              <a:t>, </a:t>
            </a:r>
            <a:r>
              <a:rPr lang="en-US" dirty="0" err="1" smtClean="0"/>
              <a:t>detaljnij</a:t>
            </a:r>
            <a:r>
              <a:rPr lang="x-non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i </a:t>
            </a:r>
            <a:r>
              <a:rPr lang="en-US" dirty="0" err="1"/>
              <a:t>situacije</a:t>
            </a:r>
            <a:r>
              <a:rPr lang="en-US" dirty="0" smtClean="0"/>
              <a:t>.</a:t>
            </a:r>
            <a:endParaRPr lang="en-US" dirty="0"/>
          </a:p>
          <a:p>
            <a:pPr hangingPunct="0"/>
            <a:r>
              <a:rPr lang="en-US" b="1" dirty="0" err="1"/>
              <a:t>Umeren</a:t>
            </a:r>
            <a:r>
              <a:rPr lang="en-US" b="1" dirty="0"/>
              <a:t> </a:t>
            </a:r>
            <a:r>
              <a:rPr lang="en-US" b="1" dirty="0" err="1" smtClean="0"/>
              <a:t>indikator</a:t>
            </a:r>
            <a:r>
              <a:rPr lang="sr-Latn-CS" b="1" dirty="0" smtClean="0">
                <a:solidFill>
                  <a:srgbClr val="FFC000"/>
                </a:solidFill>
              </a:rPr>
              <a:t>(žuti krug)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dirty="0"/>
              <a:t>– </a:t>
            </a:r>
            <a:r>
              <a:rPr lang="en-US" dirty="0" err="1"/>
              <a:t>Preporučeno</a:t>
            </a:r>
            <a:r>
              <a:rPr lang="en-US" dirty="0"/>
              <a:t> </a:t>
            </a:r>
            <a:r>
              <a:rPr lang="en-US" dirty="0" err="1"/>
              <a:t>reagovanje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škole</a:t>
            </a:r>
            <a:r>
              <a:rPr lang="en-US" dirty="0"/>
              <a:t> i </a:t>
            </a:r>
            <a:r>
              <a:rPr lang="en-US" dirty="0" err="1"/>
              <a:t>obaveštavanje</a:t>
            </a:r>
            <a:r>
              <a:rPr lang="en-US" dirty="0"/>
              <a:t> </a:t>
            </a:r>
            <a:r>
              <a:rPr lang="en-US" dirty="0" err="1"/>
              <a:t>centra</a:t>
            </a:r>
            <a:r>
              <a:rPr lang="en-US" dirty="0"/>
              <a:t> za </a:t>
            </a:r>
            <a:r>
              <a:rPr lang="en-US" dirty="0" err="1"/>
              <a:t>socijalni</a:t>
            </a:r>
            <a:r>
              <a:rPr lang="en-US" dirty="0"/>
              <a:t> rad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u </a:t>
            </a:r>
            <a:r>
              <a:rPr lang="en-US" dirty="0" err="1"/>
              <a:t>zajednici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razmene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</a:t>
            </a:r>
          </a:p>
          <a:p>
            <a:pPr hangingPunct="0"/>
            <a:r>
              <a:rPr lang="en-US" b="1" dirty="0" err="1"/>
              <a:t>Jak</a:t>
            </a:r>
            <a:r>
              <a:rPr lang="en-US" b="1" dirty="0"/>
              <a:t> </a:t>
            </a:r>
            <a:r>
              <a:rPr lang="en-US" b="1" dirty="0" err="1" smtClean="0"/>
              <a:t>indikator</a:t>
            </a:r>
            <a:r>
              <a:rPr lang="sr-Latn-CS" b="1" dirty="0" smtClean="0"/>
              <a:t> </a:t>
            </a:r>
            <a:r>
              <a:rPr lang="sr-Latn-CS" b="1" dirty="0" smtClean="0">
                <a:solidFill>
                  <a:srgbClr val="FF0000"/>
                </a:solidFill>
              </a:rPr>
              <a:t>(crveni trougao)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- </a:t>
            </a:r>
            <a:r>
              <a:rPr lang="en-US" dirty="0" err="1"/>
              <a:t>Preporučeno</a:t>
            </a:r>
            <a:r>
              <a:rPr lang="en-US" dirty="0"/>
              <a:t> </a:t>
            </a:r>
            <a:r>
              <a:rPr lang="en-US" dirty="0" err="1"/>
              <a:t>hitno</a:t>
            </a:r>
            <a:r>
              <a:rPr lang="en-US" dirty="0"/>
              <a:t> informisanje </a:t>
            </a:r>
            <a:r>
              <a:rPr lang="en-US" dirty="0" err="1"/>
              <a:t>nadležnog</a:t>
            </a:r>
            <a:r>
              <a:rPr lang="en-US" dirty="0"/>
              <a:t> </a:t>
            </a:r>
            <a:r>
              <a:rPr lang="en-US" dirty="0" err="1"/>
              <a:t>centra</a:t>
            </a:r>
            <a:r>
              <a:rPr lang="en-US" dirty="0"/>
              <a:t> za </a:t>
            </a:r>
            <a:r>
              <a:rPr lang="en-US" dirty="0" err="1"/>
              <a:t>socijalni</a:t>
            </a:r>
            <a:r>
              <a:rPr lang="en-US" dirty="0"/>
              <a:t> rad </a:t>
            </a:r>
            <a:r>
              <a:rPr lang="en-US" dirty="0" err="1"/>
              <a:t>ili</a:t>
            </a:r>
            <a:r>
              <a:rPr lang="en-US" dirty="0"/>
              <a:t>/i </a:t>
            </a:r>
            <a:r>
              <a:rPr lang="en-US" dirty="0" err="1"/>
              <a:t>policije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postupaju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nadležnostima</a:t>
            </a:r>
            <a:endParaRPr lang="en-US" dirty="0"/>
          </a:p>
          <a:p>
            <a:pPr marL="0" indent="0">
              <a:buNone/>
            </a:pPr>
            <a:endParaRPr lang="x-none" dirty="0" smtClean="0"/>
          </a:p>
        </p:txBody>
      </p:sp>
    </p:spTree>
    <p:extLst>
      <p:ext uri="{BB962C8B-B14F-4D97-AF65-F5344CB8AC3E}">
        <p14:creationId xmlns="" xmlns:p14="http://schemas.microsoft.com/office/powerpoint/2010/main" val="116874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2" cstate="print"/>
          <a:srcRect l="14466" t="23344" r="16432" b="16225"/>
          <a:stretch>
            <a:fillRect/>
          </a:stretch>
        </p:blipFill>
        <p:spPr bwMode="auto">
          <a:xfrm>
            <a:off x="-252536" y="0"/>
            <a:ext cx="9577064" cy="6741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 l="15647" t="35895" r="18204" b="19809"/>
          <a:stretch>
            <a:fillRect/>
          </a:stretch>
        </p:blipFill>
        <p:spPr bwMode="auto">
          <a:xfrm>
            <a:off x="73900" y="658250"/>
            <a:ext cx="9070100" cy="5075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b="1" dirty="0" smtClean="0"/>
              <a:t>CENTAR ZA ZAŠTITU ŽRTAVA TRGOVINE LJUDIMA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x-none" b="1" dirty="0" smtClean="0"/>
          </a:p>
          <a:p>
            <a:pPr marL="0" indent="0" algn="ctr">
              <a:buNone/>
            </a:pPr>
            <a:endParaRPr lang="sr-Latn-CS" b="1" dirty="0" smtClean="0"/>
          </a:p>
          <a:p>
            <a:pPr marL="0" indent="0" algn="ctr">
              <a:buNone/>
            </a:pPr>
            <a:endParaRPr lang="sr-Latn-CS" b="1" dirty="0" smtClean="0"/>
          </a:p>
          <a:p>
            <a:pPr marL="0" indent="0" algn="ctr">
              <a:buNone/>
            </a:pPr>
            <a:r>
              <a:rPr lang="x-none" b="1" smtClean="0"/>
              <a:t>063</a:t>
            </a:r>
            <a:r>
              <a:rPr lang="x-none" b="1" dirty="0" smtClean="0"/>
              <a:t>/ 610-590</a:t>
            </a:r>
          </a:p>
          <a:p>
            <a:pPr marL="0" indent="0" algn="ctr">
              <a:buNone/>
            </a:pPr>
            <a:r>
              <a:rPr lang="x-none" dirty="0" smtClean="0"/>
              <a:t>Dostupan 24/7</a:t>
            </a:r>
          </a:p>
          <a:p>
            <a:pPr marL="0" indent="0" algn="ctr">
              <a:buNone/>
            </a:pPr>
            <a:endParaRPr lang="x-none" dirty="0"/>
          </a:p>
          <a:p>
            <a:pPr marL="0" indent="0" algn="ctr">
              <a:buNone/>
            </a:pPr>
            <a:r>
              <a:rPr lang="x-none" dirty="0" smtClean="0">
                <a:hlinkClick r:id="rId2"/>
              </a:rPr>
              <a:t>www.centarzztlj.rs</a:t>
            </a:r>
            <a:endParaRPr lang="x-none" dirty="0" smtClean="0"/>
          </a:p>
          <a:p>
            <a:pPr marL="0" indent="0" algn="ctr">
              <a:buNone/>
            </a:pPr>
            <a:endParaRPr lang="x-none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844824"/>
            <a:ext cx="16192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52103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r-Latn-CS" b="1" dirty="0" smtClean="0"/>
              <a:t>Biljana Lajović </a:t>
            </a:r>
          </a:p>
          <a:p>
            <a:pPr algn="ctr">
              <a:buNone/>
            </a:pPr>
            <a:r>
              <a:rPr lang="sr-Latn-CS" dirty="0" smtClean="0"/>
              <a:t>spec.školske psihologije</a:t>
            </a:r>
          </a:p>
          <a:p>
            <a:pPr algn="ctr">
              <a:buNone/>
            </a:pPr>
            <a:endParaRPr lang="sr-Latn-CS" dirty="0" smtClean="0"/>
          </a:p>
          <a:p>
            <a:pPr algn="ctr">
              <a:buNone/>
            </a:pPr>
            <a:r>
              <a:rPr lang="sr-Latn-CS" dirty="0" smtClean="0"/>
              <a:t>Grupa  za zaštitu od  nasilja i diskriminacije</a:t>
            </a:r>
          </a:p>
          <a:p>
            <a:pPr algn="ctr">
              <a:buNone/>
            </a:pPr>
            <a:endParaRPr lang="sr-Latn-CS" dirty="0" smtClean="0"/>
          </a:p>
          <a:p>
            <a:pPr algn="ctr">
              <a:buNone/>
            </a:pPr>
            <a:r>
              <a:rPr lang="sr-Latn-CS" dirty="0" smtClean="0"/>
              <a:t>Ministarstvo prosvete, nauke i tehnološkog razvoja</a:t>
            </a:r>
          </a:p>
          <a:p>
            <a:pPr algn="ctr">
              <a:buNone/>
            </a:pPr>
            <a:endParaRPr lang="sr-Latn-C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rial" charset="0"/>
              </a:rPr>
              <a:t> </a:t>
            </a:r>
            <a:r>
              <a:rPr lang="x-none" sz="3600" b="1" smtClean="0">
                <a:latin typeface="Arial" charset="0"/>
              </a:rPr>
              <a:t>TRGOVINA LJUDIMA</a:t>
            </a:r>
            <a:r>
              <a:rPr lang="sr-Latn-CS" sz="3600" b="1" dirty="0" smtClean="0">
                <a:latin typeface="Arial" charset="0"/>
              </a:rPr>
              <a:t>/DECOM</a:t>
            </a:r>
            <a:endParaRPr lang="en-US" sz="3600" b="1" dirty="0" smtClean="0">
              <a:latin typeface="Arial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x-none" sz="2400" b="1" dirty="0" smtClean="0">
              <a:latin typeface="Arial" charset="0"/>
            </a:endParaRPr>
          </a:p>
          <a:p>
            <a:pPr marL="0" indent="0" algn="ctr">
              <a:buNone/>
            </a:pPr>
            <a:r>
              <a:rPr lang="x-none" b="1" dirty="0" smtClean="0">
                <a:solidFill>
                  <a:srgbClr val="FF0000"/>
                </a:solidFill>
                <a:latin typeface="Arial" charset="0"/>
              </a:rPr>
              <a:t>KRŠENJE LJUDSKIH PRAVA</a:t>
            </a:r>
          </a:p>
          <a:p>
            <a:pPr marL="0" indent="0" algn="ctr">
              <a:buNone/>
            </a:pPr>
            <a:endParaRPr lang="x-none" b="1" dirty="0" smtClean="0">
              <a:solidFill>
                <a:srgbClr val="FF0000"/>
              </a:solidFill>
              <a:latin typeface="Arial" charset="0"/>
            </a:endParaRPr>
          </a:p>
          <a:p>
            <a:pPr marL="0" indent="0" algn="ctr">
              <a:buNone/>
            </a:pPr>
            <a:r>
              <a:rPr lang="x-none" b="1" dirty="0" smtClean="0">
                <a:solidFill>
                  <a:srgbClr val="FF0000"/>
                </a:solidFill>
                <a:latin typeface="Arial" charset="0"/>
              </a:rPr>
              <a:t>KRIVIČNO DELO</a:t>
            </a:r>
            <a:endParaRPr lang="en-US" b="1" dirty="0" smtClean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800" y="0"/>
            <a:ext cx="16192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097081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2800" b="1" dirty="0" smtClean="0">
                <a:latin typeface="Arial" pitchFamily="34" charset="0"/>
                <a:cs typeface="Arial" pitchFamily="34" charset="0"/>
              </a:rPr>
              <a:t>VIDOVI TRGOVINE LJUDIMA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x-none" sz="2400" b="1" dirty="0" smtClean="0">
                <a:latin typeface="Arial" pitchFamily="34" charset="0"/>
                <a:cs typeface="Arial" pitchFamily="34" charset="0"/>
              </a:rPr>
              <a:t>Na osnovu stepena društvene opasnosti razlikujemo</a:t>
            </a:r>
          </a:p>
          <a:p>
            <a:pPr marL="457200" lvl="1" indent="0" algn="just">
              <a:buNone/>
            </a:pPr>
            <a:r>
              <a:rPr lang="x-none" sz="2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lvl="1" indent="0" algn="just">
              <a:buNone/>
            </a:pPr>
            <a:r>
              <a:rPr lang="x-none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x-none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a) običajnu/tradicionalnu </a:t>
            </a:r>
            <a:r>
              <a:rPr lang="x-none" sz="2400" dirty="0" smtClean="0">
                <a:latin typeface="Arial" pitchFamily="34" charset="0"/>
                <a:cs typeface="Arial" pitchFamily="34" charset="0"/>
              </a:rPr>
              <a:t>trgovinu ljudima</a:t>
            </a:r>
          </a:p>
          <a:p>
            <a:pPr marL="457200" lvl="1" indent="0" algn="just">
              <a:buNone/>
            </a:pPr>
            <a:endParaRPr lang="x-none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just">
              <a:buNone/>
            </a:pPr>
            <a:r>
              <a:rPr lang="x-none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x-none" sz="24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x-none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b)</a:t>
            </a:r>
            <a:r>
              <a:rPr lang="x-none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x-none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’’kriminalnu’</a:t>
            </a:r>
            <a:r>
              <a:rPr lang="x-none" sz="2400" dirty="0" smtClean="0">
                <a:latin typeface="Arial" pitchFamily="34" charset="0"/>
                <a:cs typeface="Arial" pitchFamily="34" charset="0"/>
              </a:rPr>
              <a:t>’trgovinu ljudima</a:t>
            </a:r>
            <a:endParaRPr lang="x-none" dirty="0" smtClean="0"/>
          </a:p>
        </p:txBody>
      </p:sp>
    </p:spTree>
    <p:extLst>
      <p:ext uri="{BB962C8B-B14F-4D97-AF65-F5344CB8AC3E}">
        <p14:creationId xmlns="" xmlns:p14="http://schemas.microsoft.com/office/powerpoint/2010/main" val="3715404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2800" b="1" dirty="0" smtClean="0">
                <a:latin typeface="Arial" pitchFamily="34" charset="0"/>
                <a:cs typeface="Arial" pitchFamily="34" charset="0"/>
              </a:rPr>
              <a:t>OBIČAJNA, TRADICIONALNA TRGOVINA LJUDIMA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x-none" sz="2400" dirty="0" err="1">
                <a:latin typeface="Arial" pitchFamily="34" charset="0"/>
                <a:cs typeface="Arial" pitchFamily="34" charset="0"/>
              </a:rPr>
              <a:t>D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običaja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kulture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tradicije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verovanja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jednog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naroda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ili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društvene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grupe</a:t>
            </a:r>
            <a:endParaRPr lang="x-none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r>
              <a:rPr lang="x-none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x-none" sz="24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lvl="1">
              <a:buFont typeface="Wingdings" pitchFamily="2" charset="2"/>
              <a:buChar char="§"/>
            </a:pPr>
            <a:r>
              <a:rPr lang="x-none" sz="2400" b="1" dirty="0" smtClean="0">
                <a:latin typeface="Arial" pitchFamily="34" charset="0"/>
                <a:cs typeface="Arial" pitchFamily="34" charset="0"/>
              </a:rPr>
              <a:t>Nema namere </a:t>
            </a:r>
            <a:r>
              <a:rPr lang="x-none" sz="2400" dirty="0" smtClean="0">
                <a:latin typeface="Arial" pitchFamily="34" charset="0"/>
                <a:cs typeface="Arial" pitchFamily="34" charset="0"/>
              </a:rPr>
              <a:t>da se osoba proda kako bi se ostvarila  protivpravna korist i eksploatacija te osobe</a:t>
            </a:r>
          </a:p>
          <a:p>
            <a:pPr marL="457200" lvl="1" indent="0">
              <a:buNone/>
            </a:pPr>
            <a:endParaRPr lang="x-none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x-none" sz="2400" dirty="0" smtClean="0">
                <a:latin typeface="Arial" pitchFamily="34" charset="0"/>
                <a:cs typeface="Arial" pitchFamily="34" charset="0"/>
              </a:rPr>
              <a:t>Društvena bezbednost je minimalna, a stepen kršenja ljudskih prava takođe</a:t>
            </a:r>
          </a:p>
          <a:p>
            <a:pPr lvl="1">
              <a:buFont typeface="Wingdings" pitchFamily="2" charset="2"/>
              <a:buChar char="§"/>
            </a:pPr>
            <a:r>
              <a:rPr lang="x-none" sz="2400" dirty="0" smtClean="0">
                <a:latin typeface="Arial" pitchFamily="34" charset="0"/>
                <a:cs typeface="Arial" pitchFamily="34" charset="0"/>
              </a:rPr>
              <a:t>Indikator su položaja žene u tradicionalnim društvima  i mogu biti zloupotrebljeni u kriminalne svrhe</a:t>
            </a:r>
          </a:p>
        </p:txBody>
      </p:sp>
    </p:spTree>
    <p:extLst>
      <p:ext uri="{BB962C8B-B14F-4D97-AF65-F5344CB8AC3E}">
        <p14:creationId xmlns="" xmlns:p14="http://schemas.microsoft.com/office/powerpoint/2010/main" val="2347823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2800" b="1" dirty="0" smtClean="0">
                <a:latin typeface="Arial" pitchFamily="34" charset="0"/>
                <a:cs typeface="Arial" pitchFamily="34" charset="0"/>
              </a:rPr>
              <a:t>’’KRIMINALNA’’ TRGOVINA LJUDIMA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x-none" sz="2000" dirty="0" smtClean="0">
                <a:latin typeface="Arial" pitchFamily="34" charset="0"/>
                <a:cs typeface="Arial" pitchFamily="34" charset="0"/>
              </a:rPr>
              <a:t>Vidovi trgovine ljudima koji su zabranjeni međunaordnim aktima, ustavnim i zakonskim normama</a:t>
            </a:r>
          </a:p>
          <a:p>
            <a:pPr lvl="1" algn="just">
              <a:buFont typeface="Wingdings" pitchFamily="2" charset="2"/>
              <a:buChar char="§"/>
            </a:pPr>
            <a:r>
              <a:rPr lang="x-none" sz="2000" b="1" dirty="0" smtClean="0">
                <a:latin typeface="Arial" pitchFamily="34" charset="0"/>
                <a:cs typeface="Arial" pitchFamily="34" charset="0"/>
              </a:rPr>
              <a:t>Postoji namera 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eksploatacije i </a:t>
            </a:r>
            <a:r>
              <a:rPr lang="x-none" sz="2000" b="1" dirty="0" smtClean="0">
                <a:latin typeface="Arial" pitchFamily="34" charset="0"/>
                <a:cs typeface="Arial" pitchFamily="34" charset="0"/>
              </a:rPr>
              <a:t>kršenje ljudskih prava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 žrtava</a:t>
            </a:r>
            <a:endParaRPr lang="x-none" sz="2000" b="1" dirty="0" smtClean="0">
              <a:latin typeface="Arial" pitchFamily="34" charset="0"/>
              <a:cs typeface="Arial" pitchFamily="34" charset="0"/>
            </a:endParaRPr>
          </a:p>
          <a:p>
            <a:pPr marL="914400" lvl="1" indent="-457200" algn="just">
              <a:buAutoNum type="arabicPeriod"/>
            </a:pPr>
            <a:r>
              <a:rPr lang="x-none" sz="2000" b="1" dirty="0">
                <a:latin typeface="Arial" pitchFamily="34" charset="0"/>
                <a:cs typeface="Arial" pitchFamily="34" charset="0"/>
              </a:rPr>
              <a:t>O</a:t>
            </a:r>
            <a:r>
              <a:rPr lang="x-none" sz="2000" b="1" dirty="0" smtClean="0">
                <a:latin typeface="Arial" pitchFamily="34" charset="0"/>
                <a:cs typeface="Arial" pitchFamily="34" charset="0"/>
              </a:rPr>
              <a:t>bičajno-kriminalni  - 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kod ’’prodavca’’ ne postoji namera da izvrši krivično delo, namera postoji kod ’’kupca’’. Posledica je kriminalna i svodi se na zasnivanje ropskog odnosa i eksploatacije</a:t>
            </a:r>
            <a:endParaRPr lang="x-none" sz="2000" b="1" dirty="0" smtClean="0">
              <a:latin typeface="Arial" pitchFamily="34" charset="0"/>
              <a:cs typeface="Arial" pitchFamily="34" charset="0"/>
            </a:endParaRPr>
          </a:p>
          <a:p>
            <a:pPr marL="914400" lvl="1" indent="-457200" algn="just">
              <a:buAutoNum type="arabicPeriod"/>
            </a:pPr>
            <a:r>
              <a:rPr lang="x-none" sz="2000" b="1" dirty="0" smtClean="0">
                <a:latin typeface="Arial" pitchFamily="34" charset="0"/>
                <a:cs typeface="Arial" pitchFamily="34" charset="0"/>
              </a:rPr>
              <a:t>Pojedinačni-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svesn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i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namern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„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kupoporodaj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lica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s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obe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strane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s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ciljem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sticanja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protivpravnog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profita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; nije organizovana</a:t>
            </a:r>
            <a:r>
              <a:rPr lang="x-none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914400" lvl="1" indent="-457200" algn="just">
              <a:buAutoNum type="arabicPeriod"/>
            </a:pPr>
            <a:r>
              <a:rPr lang="x-none" sz="2000" b="1" dirty="0" smtClean="0">
                <a:latin typeface="Arial" pitchFamily="34" charset="0"/>
                <a:cs typeface="Arial" pitchFamily="34" charset="0"/>
              </a:rPr>
              <a:t>Organizovani 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svesn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i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namern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„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kupoporodaj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”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lica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s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obe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strane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s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ciljem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sticanja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protivpravnog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profita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; 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organizovana</a:t>
            </a:r>
            <a:r>
              <a:rPr lang="x-none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 kriminalna aktivnost. Najveći stepen društvene opasnosti</a:t>
            </a:r>
          </a:p>
          <a:p>
            <a:pPr lvl="1" algn="just">
              <a:buFont typeface="Wingdings" pitchFamily="2" charset="2"/>
              <a:buChar char="§"/>
            </a:pPr>
            <a:endParaRPr lang="x-none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5947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2800" b="1" dirty="0" smtClean="0">
                <a:latin typeface="Arial" pitchFamily="34" charset="0"/>
                <a:cs typeface="Arial" pitchFamily="34" charset="0"/>
              </a:rPr>
              <a:t>VIDOVI TRGOVINE LJUDIMA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x-none" sz="2400" b="1" dirty="0" smtClean="0">
                <a:latin typeface="Arial" pitchFamily="34" charset="0"/>
                <a:cs typeface="Arial" pitchFamily="34" charset="0"/>
              </a:rPr>
              <a:t>Prema geografskom nivou </a:t>
            </a:r>
            <a:r>
              <a:rPr lang="x-none" sz="2400" b="1" smtClean="0">
                <a:latin typeface="Arial" pitchFamily="34" charset="0"/>
                <a:cs typeface="Arial" pitchFamily="34" charset="0"/>
              </a:rPr>
              <a:t>realizacije:</a:t>
            </a:r>
            <a:endParaRPr lang="sr-Latn-CS" sz="2400" b="1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just">
              <a:buNone/>
            </a:pPr>
            <a:endParaRPr lang="x-none" sz="2400" b="1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just">
              <a:buNone/>
            </a:pPr>
            <a:r>
              <a:rPr lang="x-none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x-none" sz="2400" b="1" dirty="0" smtClean="0">
                <a:latin typeface="Arial" pitchFamily="34" charset="0"/>
                <a:cs typeface="Arial" pitchFamily="34" charset="0"/>
              </a:rPr>
              <a:t>a)</a:t>
            </a:r>
            <a:r>
              <a:rPr lang="x-none" sz="2400" dirty="0" smtClean="0">
                <a:latin typeface="Arial" pitchFamily="34" charset="0"/>
                <a:cs typeface="Arial" pitchFamily="34" charset="0"/>
              </a:rPr>
              <a:t>Nacionalna trgovina ljudima</a:t>
            </a:r>
          </a:p>
          <a:p>
            <a:pPr marL="457200" lvl="1" indent="0" algn="just">
              <a:buNone/>
            </a:pPr>
            <a:r>
              <a:rPr lang="x-none" sz="2400" smtClean="0">
                <a:latin typeface="Arial" pitchFamily="34" charset="0"/>
                <a:cs typeface="Arial" pitchFamily="34" charset="0"/>
              </a:rPr>
              <a:t>	</a:t>
            </a:r>
            <a:r>
              <a:rPr lang="x-none" sz="2400" b="1" smtClean="0">
                <a:latin typeface="Arial" pitchFamily="34" charset="0"/>
                <a:cs typeface="Arial" pitchFamily="34" charset="0"/>
              </a:rPr>
              <a:t>b)</a:t>
            </a:r>
            <a:r>
              <a:rPr lang="x-none" sz="2400" smtClean="0">
                <a:latin typeface="Arial" pitchFamily="34" charset="0"/>
                <a:cs typeface="Arial" pitchFamily="34" charset="0"/>
              </a:rPr>
              <a:t>Transnacionalna</a:t>
            </a:r>
            <a:endParaRPr lang="sr-Latn-C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just">
              <a:buNone/>
            </a:pPr>
            <a:endParaRPr lang="x-none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just">
              <a:buNone/>
            </a:pPr>
            <a:r>
              <a:rPr lang="x-none" sz="2400" b="1" dirty="0" smtClean="0">
                <a:latin typeface="Arial" pitchFamily="34" charset="0"/>
                <a:cs typeface="Arial" pitchFamily="34" charset="0"/>
              </a:rPr>
              <a:t>Prema biofizičkim karakteristikama:</a:t>
            </a:r>
          </a:p>
          <a:p>
            <a:pPr marL="457200" lvl="1" indent="0" algn="just">
              <a:buNone/>
            </a:pPr>
            <a:r>
              <a:rPr lang="x-none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x-none" sz="2400" b="1" dirty="0" smtClean="0">
                <a:latin typeface="Arial" pitchFamily="34" charset="0"/>
                <a:cs typeface="Arial" pitchFamily="34" charset="0"/>
              </a:rPr>
              <a:t>a)</a:t>
            </a:r>
            <a:r>
              <a:rPr lang="x-none" sz="2400" dirty="0" smtClean="0">
                <a:latin typeface="Arial" pitchFamily="34" charset="0"/>
                <a:cs typeface="Arial" pitchFamily="34" charset="0"/>
              </a:rPr>
              <a:t> trgovina ženama</a:t>
            </a:r>
          </a:p>
          <a:p>
            <a:pPr marL="457200" lvl="1" indent="0" algn="just">
              <a:buNone/>
            </a:pPr>
            <a:r>
              <a:rPr lang="x-none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x-none" sz="2400" b="1" dirty="0" smtClean="0">
                <a:latin typeface="Arial" pitchFamily="34" charset="0"/>
                <a:cs typeface="Arial" pitchFamily="34" charset="0"/>
              </a:rPr>
              <a:t>b)</a:t>
            </a:r>
            <a:r>
              <a:rPr lang="x-none" sz="2400" dirty="0" smtClean="0">
                <a:latin typeface="Arial" pitchFamily="34" charset="0"/>
                <a:cs typeface="Arial" pitchFamily="34" charset="0"/>
              </a:rPr>
              <a:t> muškarcima</a:t>
            </a:r>
          </a:p>
          <a:p>
            <a:pPr marL="457200" lvl="1" indent="0" algn="just">
              <a:buNone/>
            </a:pPr>
            <a:r>
              <a:rPr lang="x-none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x-none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c) decom</a:t>
            </a:r>
          </a:p>
          <a:p>
            <a:pPr marL="457200" lvl="1" indent="0" algn="just">
              <a:buNone/>
            </a:pPr>
            <a:endParaRPr lang="x-none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2357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2800" b="1" dirty="0" smtClean="0">
                <a:latin typeface="Arial" pitchFamily="34" charset="0"/>
                <a:cs typeface="Arial" pitchFamily="34" charset="0"/>
              </a:rPr>
              <a:t>VIDOVI TRGOVINE LJUDIMA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lvl="1" indent="0">
              <a:buNone/>
            </a:pPr>
            <a:endParaRPr lang="x-none" b="1" dirty="0" smtClean="0"/>
          </a:p>
          <a:p>
            <a:pPr lvl="1">
              <a:buFont typeface="Wingdings" pitchFamily="2" charset="2"/>
              <a:buChar char="§"/>
            </a:pPr>
            <a:r>
              <a:rPr lang="x-none" b="1" dirty="0" smtClean="0">
                <a:solidFill>
                  <a:srgbClr val="FF0000"/>
                </a:solidFill>
              </a:rPr>
              <a:t>Nacionalna i transnacionalna </a:t>
            </a:r>
            <a:r>
              <a:rPr lang="x-none" dirty="0" smtClean="0">
                <a:solidFill>
                  <a:srgbClr val="FF0000"/>
                </a:solidFill>
              </a:rPr>
              <a:t>– kriterijum prema geografskoj regija realizacije</a:t>
            </a:r>
          </a:p>
          <a:p>
            <a:pPr lvl="1">
              <a:buFont typeface="Wingdings" pitchFamily="2" charset="2"/>
              <a:buChar char="§"/>
            </a:pPr>
            <a:r>
              <a:rPr lang="x-none" b="1" dirty="0" smtClean="0"/>
              <a:t>Seksualna eksploatacija </a:t>
            </a:r>
            <a:r>
              <a:rPr lang="x-none" sz="2400" b="1" dirty="0" smtClean="0">
                <a:solidFill>
                  <a:srgbClr val="002060"/>
                </a:solidFill>
              </a:rPr>
              <a:t>– </a:t>
            </a:r>
            <a:r>
              <a:rPr lang="x-none" dirty="0" smtClean="0">
                <a:solidFill>
                  <a:srgbClr val="0000CC"/>
                </a:solidFill>
              </a:rPr>
              <a:t>iskorišćavanje u svrhu prostitucije, seskualni servitut, iskorišćavanje u pornografske svrhe i seks turizam</a:t>
            </a:r>
            <a:endParaRPr lang="x-none" b="1" dirty="0" smtClean="0">
              <a:solidFill>
                <a:srgbClr val="0000CC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x-none" b="1" dirty="0" smtClean="0"/>
              <a:t>Radna </a:t>
            </a:r>
            <a:r>
              <a:rPr lang="x-none" b="1" dirty="0"/>
              <a:t>eksploatacija </a:t>
            </a:r>
            <a:r>
              <a:rPr lang="x-none" dirty="0"/>
              <a:t>– </a:t>
            </a:r>
            <a:r>
              <a:rPr lang="x-none" dirty="0">
                <a:solidFill>
                  <a:srgbClr val="0000CC"/>
                </a:solidFill>
              </a:rPr>
              <a:t>servitut (obavljanje domaćih poslova), poljoprivredni radovi, građevinarstvo, učestvovanje u ratu, odnosno učešće u slabo plaćenim, ili opasnim i teškim, sezonskim </a:t>
            </a:r>
            <a:r>
              <a:rPr lang="x-none" dirty="0" smtClean="0">
                <a:solidFill>
                  <a:srgbClr val="0000CC"/>
                </a:solidFill>
              </a:rPr>
              <a:t>poslovima</a:t>
            </a:r>
            <a:r>
              <a:rPr lang="x-none" dirty="0" smtClean="0"/>
              <a:t>;</a:t>
            </a:r>
            <a:endParaRPr lang="en-US" sz="2400" dirty="0"/>
          </a:p>
          <a:p>
            <a:pPr lvl="1">
              <a:buFont typeface="Wingdings" pitchFamily="2" charset="2"/>
              <a:buChar char="§"/>
            </a:pPr>
            <a:r>
              <a:rPr lang="x-none" b="1" dirty="0"/>
              <a:t>Nekomercijalna </a:t>
            </a:r>
            <a:r>
              <a:rPr lang="x-none" b="1" dirty="0" smtClean="0"/>
              <a:t>eksploatacija</a:t>
            </a:r>
            <a:r>
              <a:rPr lang="x-none" dirty="0"/>
              <a:t> </a:t>
            </a:r>
            <a:r>
              <a:rPr lang="x-none" dirty="0" smtClean="0"/>
              <a:t>- </a:t>
            </a:r>
            <a:r>
              <a:rPr lang="x-none" dirty="0" smtClean="0">
                <a:solidFill>
                  <a:srgbClr val="000099"/>
                </a:solidFill>
              </a:rPr>
              <a:t>koja </a:t>
            </a:r>
            <a:r>
              <a:rPr lang="x-none" dirty="0">
                <a:solidFill>
                  <a:srgbClr val="000099"/>
                </a:solidFill>
              </a:rPr>
              <a:t>se pre svega odnosi na različite oblike prinudnog braka i ilegalnog usvojenja, a koje ne mora da prati novčana </a:t>
            </a:r>
            <a:r>
              <a:rPr lang="x-none" dirty="0" smtClean="0">
                <a:solidFill>
                  <a:srgbClr val="000099"/>
                </a:solidFill>
              </a:rPr>
              <a:t>nadoknada;</a:t>
            </a:r>
            <a:endParaRPr lang="en-US" sz="2400" dirty="0">
              <a:solidFill>
                <a:srgbClr val="000099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x-none" b="1" dirty="0"/>
              <a:t>Drugi oblici eksploatacije </a:t>
            </a:r>
            <a:r>
              <a:rPr lang="x-none" dirty="0"/>
              <a:t>– </a:t>
            </a:r>
            <a:r>
              <a:rPr lang="x-none" dirty="0" smtClean="0">
                <a:solidFill>
                  <a:srgbClr val="000099"/>
                </a:solidFill>
              </a:rPr>
              <a:t>korišćenje </a:t>
            </a:r>
            <a:r>
              <a:rPr lang="x-none" dirty="0">
                <a:solidFill>
                  <a:srgbClr val="000099"/>
                </a:solidFill>
              </a:rPr>
              <a:t>osobe za kriminalne aktivnosti i </a:t>
            </a:r>
            <a:r>
              <a:rPr lang="x-none" dirty="0" smtClean="0">
                <a:solidFill>
                  <a:srgbClr val="000099"/>
                </a:solidFill>
              </a:rPr>
              <a:t>prošnju, uklanjanje organa</a:t>
            </a:r>
            <a:endParaRPr lang="en-US" sz="2400" dirty="0">
              <a:solidFill>
                <a:srgbClr val="000099"/>
              </a:solidFill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20886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x-none" sz="2200" dirty="0" smtClean="0"/>
              <a:t>Počinje već kod prvog kontakta radi identifikacije</a:t>
            </a:r>
          </a:p>
          <a:p>
            <a:pPr eaLnBrk="1" hangingPunct="1"/>
            <a:r>
              <a:rPr lang="x-none" sz="2200" dirty="0" smtClean="0"/>
              <a:t>Prioritet potreba</a:t>
            </a:r>
          </a:p>
          <a:p>
            <a:pPr eaLnBrk="1" hangingPunct="1"/>
            <a:r>
              <a:rPr lang="x-none" sz="2200" dirty="0" smtClean="0"/>
              <a:t>Individulani plan podrške</a:t>
            </a:r>
          </a:p>
          <a:p>
            <a:pPr eaLnBrk="1" hangingPunct="1"/>
            <a:r>
              <a:rPr lang="x-none" sz="2200" b="1" dirty="0" smtClean="0"/>
              <a:t>Vrste podrške:</a:t>
            </a:r>
          </a:p>
          <a:p>
            <a:pPr eaLnBrk="1" hangingPunct="1">
              <a:buFontTx/>
              <a:buChar char="-"/>
            </a:pPr>
            <a:r>
              <a:rPr lang="x-none" sz="2200" dirty="0" smtClean="0"/>
              <a:t>Psihološka podrška</a:t>
            </a:r>
          </a:p>
          <a:p>
            <a:pPr eaLnBrk="1" hangingPunct="1">
              <a:buFontTx/>
              <a:buChar char="-"/>
            </a:pPr>
            <a:r>
              <a:rPr lang="x-none" sz="2200" dirty="0" smtClean="0"/>
              <a:t>Zastupanje</a:t>
            </a:r>
          </a:p>
          <a:p>
            <a:pPr eaLnBrk="1" hangingPunct="1">
              <a:buFontTx/>
              <a:buChar char="-"/>
            </a:pPr>
            <a:r>
              <a:rPr lang="x-none" sz="2200" dirty="0" smtClean="0"/>
              <a:t>Bezbednost</a:t>
            </a:r>
          </a:p>
          <a:p>
            <a:pPr eaLnBrk="1" hangingPunct="1">
              <a:buFontTx/>
              <a:buChar char="-"/>
            </a:pPr>
            <a:r>
              <a:rPr lang="x-none" sz="2200" dirty="0" smtClean="0"/>
              <a:t>Podrška u učešću u sudskom postupku</a:t>
            </a:r>
          </a:p>
          <a:p>
            <a:pPr eaLnBrk="1" hangingPunct="1">
              <a:buFontTx/>
              <a:buChar char="-"/>
            </a:pPr>
            <a:r>
              <a:rPr lang="x-none" sz="2200" dirty="0" smtClean="0"/>
              <a:t>Životn veštine</a:t>
            </a:r>
          </a:p>
          <a:p>
            <a:pPr eaLnBrk="1" hangingPunct="1">
              <a:buFontTx/>
              <a:buChar char="-"/>
            </a:pPr>
            <a:r>
              <a:rPr lang="x-none" sz="2200" dirty="0" smtClean="0"/>
              <a:t>Integrcija</a:t>
            </a:r>
          </a:p>
          <a:p>
            <a:pPr eaLnBrk="1" hangingPunct="1">
              <a:buFontTx/>
              <a:buChar char="-"/>
            </a:pPr>
            <a:r>
              <a:rPr lang="x-none" sz="2200" dirty="0" smtClean="0"/>
              <a:t>Materijalna podrška</a:t>
            </a:r>
          </a:p>
          <a:p>
            <a:pPr eaLnBrk="1" hangingPunct="1">
              <a:buFontTx/>
              <a:buChar char="-"/>
            </a:pPr>
            <a:r>
              <a:rPr lang="x-none" sz="2200" dirty="0" smtClean="0"/>
              <a:t>Zapošljavanje......</a:t>
            </a:r>
          </a:p>
          <a:p>
            <a:pPr eaLnBrk="1" hangingPunct="1"/>
            <a:endParaRPr lang="en-US" sz="2200" dirty="0" smtClean="0"/>
          </a:p>
        </p:txBody>
      </p:sp>
      <p:sp>
        <p:nvSpPr>
          <p:cNvPr id="3072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x-none" sz="3200" b="1" dirty="0" smtClean="0"/>
              <a:t>ORGANIZACIJA PODRŠKE I ZAŠTITE</a:t>
            </a:r>
            <a:endParaRPr lang="en-US" sz="32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649628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x-none" b="1" dirty="0" smtClean="0"/>
              <a:t>INDIKATORI ZA OBRAZOVANJE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277642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89</TotalTime>
  <Words>527</Words>
  <Application>Microsoft Office PowerPoint</Application>
  <PresentationFormat>On-screen Show (4:3)</PresentationFormat>
  <Paragraphs>94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blank</vt:lpstr>
      <vt:lpstr>Slide 1</vt:lpstr>
      <vt:lpstr> TRGOVINA LJUDIMA/DECOM</vt:lpstr>
      <vt:lpstr>VIDOVI TRGOVINE LJUDIMA</vt:lpstr>
      <vt:lpstr>OBIČAJNA, TRADICIONALNA TRGOVINA LJUDIMA</vt:lpstr>
      <vt:lpstr>’’KRIMINALNA’’ TRGOVINA LJUDIMA</vt:lpstr>
      <vt:lpstr>VIDOVI TRGOVINE LJUDIMA</vt:lpstr>
      <vt:lpstr>VIDOVI TRGOVINE LJUDIMA</vt:lpstr>
      <vt:lpstr>ORGANIZACIJA PODRŠKE I ZAŠTITE</vt:lpstr>
      <vt:lpstr>INDIKATORI ZA OBRAZOVANJE</vt:lpstr>
      <vt:lpstr>LISTA INDIKATORA</vt:lpstr>
      <vt:lpstr>TIP INDIKATORA</vt:lpstr>
      <vt:lpstr>TIP INDIKATORA</vt:lpstr>
      <vt:lpstr>Slide 13</vt:lpstr>
      <vt:lpstr>Slide 14</vt:lpstr>
      <vt:lpstr>CENTAR ZA ZAŠTITU ŽRTAVA TRGOVINE LJUDIMA</vt:lpstr>
      <vt:lpstr>Slide 16</vt:lpstr>
    </vt:vector>
  </TitlesOfParts>
  <Company>UN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Biljana Lajovic</dc:creator>
  <cp:lastModifiedBy>Biljana Lajovic</cp:lastModifiedBy>
  <cp:revision>16</cp:revision>
  <dcterms:created xsi:type="dcterms:W3CDTF">2016-01-12T07:28:25Z</dcterms:created>
  <dcterms:modified xsi:type="dcterms:W3CDTF">2016-01-12T09:09:14Z</dcterms:modified>
</cp:coreProperties>
</file>