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269" r:id="rId3"/>
    <p:sldId id="276" r:id="rId4"/>
    <p:sldId id="274" r:id="rId5"/>
    <p:sldId id="280" r:id="rId6"/>
    <p:sldId id="275" r:id="rId7"/>
    <p:sldId id="282" r:id="rId8"/>
    <p:sldId id="281" r:id="rId9"/>
    <p:sldId id="273" r:id="rId10"/>
    <p:sldId id="277" r:id="rId11"/>
    <p:sldId id="279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12" autoAdjust="0"/>
  </p:normalViewPr>
  <p:slideViewPr>
    <p:cSldViewPr>
      <p:cViewPr varScale="1">
        <p:scale>
          <a:sx n="99" d="100"/>
          <a:sy n="99" d="100"/>
        </p:scale>
        <p:origin x="19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80072C-53B8-403D-B618-FBEE7D281BD1}" type="doc">
      <dgm:prSet loTypeId="urn:microsoft.com/office/officeart/2005/8/layout/cycle6#1" loCatId="relationship" qsTypeId="urn:microsoft.com/office/officeart/2005/8/quickstyle/simple1#1" qsCatId="simple" csTypeId="urn:microsoft.com/office/officeart/2005/8/colors/accent1_2#1" csCatId="accent1" phldr="1"/>
      <dgm:spPr/>
    </dgm:pt>
    <dgm:pt modelId="{C160AA04-282B-49E6-A4AE-0CD2CE66745E}">
      <dgm:prSet phldr="0" custT="1"/>
      <dgm:spPr/>
      <dgm:t>
        <a:bodyPr vert="horz" wrap="square"/>
        <a:lstStyle/>
        <a:p>
          <a:pPr marR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35000"/>
            </a:spcAft>
            <a:buClr>
              <a:schemeClr val="accent2"/>
            </a:buClr>
            <a:buSzPct val="75000"/>
            <a:buFont typeface="Wingdings" panose="05000000000000000000" pitchFamily="2" charset="2"/>
          </a:pPr>
          <a:r>
            <a:rPr kumimoji="0" lang="sr-Latn-M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POTREBE</a:t>
          </a:r>
        </a:p>
      </dgm:t>
    </dgm:pt>
    <dgm:pt modelId="{339F3A80-E4D8-4104-ADE1-BE500DF2A537}" type="parTrans" cxnId="{3347B644-295C-4250-8AAF-E9A1B5DADDEF}">
      <dgm:prSet/>
      <dgm:spPr/>
      <dgm:t>
        <a:bodyPr/>
        <a:lstStyle/>
        <a:p>
          <a:endParaRPr lang="en-US"/>
        </a:p>
      </dgm:t>
    </dgm:pt>
    <dgm:pt modelId="{EBBB7B05-524F-45BD-B6D4-881BA8BD3CFC}" type="sibTrans" cxnId="{3347B644-295C-4250-8AAF-E9A1B5DADDEF}">
      <dgm:prSet/>
      <dgm:spPr/>
      <dgm:t>
        <a:bodyPr/>
        <a:lstStyle/>
        <a:p>
          <a:endParaRPr lang="en-US"/>
        </a:p>
      </dgm:t>
    </dgm:pt>
    <dgm:pt modelId="{82E6DD77-DAB8-4261-835E-06649E36FD0A}">
      <dgm:prSet/>
      <dgm:spPr>
        <a:solidFill>
          <a:srgbClr val="FFFF00"/>
        </a:solidFill>
      </dgm:spPr>
      <dgm:t>
        <a:bodyPr/>
        <a:lstStyle/>
        <a:p>
          <a:pPr marL="533400" marR="0" lvl="0" indent="-53340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accent2"/>
            </a:buClr>
            <a:buSzPct val="75000"/>
            <a:buFont typeface="Wingdings" panose="05000000000000000000" pitchFamily="2" charset="2"/>
            <a:buNone/>
          </a:pPr>
          <a:r>
            <a:rPr kumimoji="0" lang="sr-Latn-M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pokreću</a:t>
          </a:r>
          <a:endParaRPr kumimoji="0" lang="en-US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gm:t>
    </dgm:pt>
    <dgm:pt modelId="{714F7E1B-F4A8-43BC-8E36-316FEBD4327D}" type="parTrans" cxnId="{A332AD27-A649-4387-9BB3-DA5A9ADABE1F}">
      <dgm:prSet/>
      <dgm:spPr/>
      <dgm:t>
        <a:bodyPr/>
        <a:lstStyle/>
        <a:p>
          <a:endParaRPr lang="en-US"/>
        </a:p>
      </dgm:t>
    </dgm:pt>
    <dgm:pt modelId="{ADD5E003-3236-4415-9993-A346DBC760C1}" type="sibTrans" cxnId="{A332AD27-A649-4387-9BB3-DA5A9ADABE1F}">
      <dgm:prSet/>
      <dgm:spPr/>
      <dgm:t>
        <a:bodyPr/>
        <a:lstStyle/>
        <a:p>
          <a:endParaRPr lang="en-US"/>
        </a:p>
      </dgm:t>
    </dgm:pt>
    <dgm:pt modelId="{1F09AEFD-85D5-4BB4-B928-0F327F5924FA}">
      <dgm:prSet phldr="0" custT="1"/>
      <dgm:spPr/>
      <dgm:t>
        <a:bodyPr vert="horz" wrap="square"/>
        <a:lstStyle/>
        <a:p>
          <a:pPr marR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35000"/>
            </a:spcAft>
            <a:buClr>
              <a:schemeClr val="accent2"/>
            </a:buClr>
            <a:buSzPct val="75000"/>
            <a:buFont typeface="Wingdings" panose="05000000000000000000" pitchFamily="2" charset="2"/>
          </a:pPr>
          <a:r>
            <a:rPr kumimoji="0" lang="sr-Latn-M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AKTIVNOSTI</a:t>
          </a:r>
        </a:p>
      </dgm:t>
    </dgm:pt>
    <dgm:pt modelId="{F366EE08-0B19-48F3-9319-112696064553}" type="parTrans" cxnId="{EDAD11A1-4AC1-4416-8EA3-A5799C6A0028}">
      <dgm:prSet/>
      <dgm:spPr/>
      <dgm:t>
        <a:bodyPr/>
        <a:lstStyle/>
        <a:p>
          <a:endParaRPr lang="en-US"/>
        </a:p>
      </dgm:t>
    </dgm:pt>
    <dgm:pt modelId="{318F0E89-E61D-404C-B2CE-73EE62471816}" type="sibTrans" cxnId="{EDAD11A1-4AC1-4416-8EA3-A5799C6A0028}">
      <dgm:prSet/>
      <dgm:spPr/>
      <dgm:t>
        <a:bodyPr/>
        <a:lstStyle/>
        <a:p>
          <a:endParaRPr lang="en-US"/>
        </a:p>
      </dgm:t>
    </dgm:pt>
    <dgm:pt modelId="{CCF46A92-2596-4842-B83C-C5D20C15F702}">
      <dgm:prSet/>
      <dgm:spPr>
        <a:solidFill>
          <a:srgbClr val="FFFF00"/>
        </a:solidFill>
      </dgm:spPr>
      <dgm:t>
        <a:bodyPr/>
        <a:lstStyle/>
        <a:p>
          <a:pPr marL="533400" marR="0" lvl="0" indent="-53340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accent2"/>
            </a:buClr>
            <a:buSzPct val="75000"/>
            <a:buFont typeface="Wingdings" panose="05000000000000000000" pitchFamily="2" charset="2"/>
            <a:buNone/>
          </a:pPr>
          <a:r>
            <a:rPr kumimoji="0" lang="sr-Latn-M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da se ostvare</a:t>
          </a:r>
          <a:endParaRPr kumimoji="0" lang="en-US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gm:t>
    </dgm:pt>
    <dgm:pt modelId="{BD738CA7-E10D-4E57-8874-1F694E61D6D0}" type="parTrans" cxnId="{0B02908D-4C9A-41FF-8CB9-FAEA25ADD3BA}">
      <dgm:prSet/>
      <dgm:spPr/>
      <dgm:t>
        <a:bodyPr/>
        <a:lstStyle/>
        <a:p>
          <a:endParaRPr lang="en-US"/>
        </a:p>
      </dgm:t>
    </dgm:pt>
    <dgm:pt modelId="{1B4024B8-E633-4B0E-B352-7D92463973B5}" type="sibTrans" cxnId="{0B02908D-4C9A-41FF-8CB9-FAEA25ADD3BA}">
      <dgm:prSet/>
      <dgm:spPr/>
      <dgm:t>
        <a:bodyPr/>
        <a:lstStyle/>
        <a:p>
          <a:endParaRPr lang="en-US"/>
        </a:p>
      </dgm:t>
    </dgm:pt>
    <dgm:pt modelId="{79EDBF51-4827-442A-91CB-F07028763A99}">
      <dgm:prSet phldr="0" custT="1"/>
      <dgm:spPr/>
      <dgm:t>
        <a:bodyPr vert="horz" wrap="square"/>
        <a:lstStyle/>
        <a:p>
          <a:pPr marR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35000"/>
            </a:spcAft>
            <a:buClr>
              <a:schemeClr val="accent2"/>
            </a:buClr>
            <a:buSzPct val="75000"/>
            <a:buFont typeface="Wingdings" panose="05000000000000000000" pitchFamily="2" charset="2"/>
          </a:pPr>
          <a:r>
            <a:rPr kumimoji="0" lang="sr-Latn-M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CILJEVI</a:t>
          </a:r>
          <a:endParaRPr kumimoji="0" lang="en-US" sz="16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gm:t>
    </dgm:pt>
    <dgm:pt modelId="{F53E6DA1-B000-41D6-9BCF-EDF933241C98}" type="parTrans" cxnId="{322526E6-2016-452B-9F9F-15178068046A}">
      <dgm:prSet/>
      <dgm:spPr/>
      <dgm:t>
        <a:bodyPr/>
        <a:lstStyle/>
        <a:p>
          <a:endParaRPr lang="en-US"/>
        </a:p>
      </dgm:t>
    </dgm:pt>
    <dgm:pt modelId="{CCB84E4A-D894-445D-9F45-DBC45A715900}" type="sibTrans" cxnId="{322526E6-2016-452B-9F9F-15178068046A}">
      <dgm:prSet/>
      <dgm:spPr/>
      <dgm:t>
        <a:bodyPr/>
        <a:lstStyle/>
        <a:p>
          <a:endParaRPr lang="en-US"/>
        </a:p>
      </dgm:t>
    </dgm:pt>
    <dgm:pt modelId="{0EB54ADD-3903-41B2-BE56-45E85D5AE4C6}">
      <dgm:prSet/>
      <dgm:spPr>
        <a:solidFill>
          <a:srgbClr val="FFFF00"/>
        </a:solidFill>
      </dgm:spPr>
      <dgm:t>
        <a:bodyPr/>
        <a:lstStyle/>
        <a:p>
          <a:pPr marL="533400" marR="0" lvl="0" indent="-53340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accent2"/>
            </a:buClr>
            <a:buSzPct val="75000"/>
            <a:buFont typeface="Wingdings" panose="05000000000000000000" pitchFamily="2" charset="2"/>
            <a:buNone/>
          </a:pPr>
          <a:r>
            <a:rPr kumimoji="0" lang="sr-Latn-M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zadovoljavaju</a:t>
          </a:r>
          <a:endParaRPr kumimoji="0" lang="en-US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gm:t>
    </dgm:pt>
    <dgm:pt modelId="{CFC17A63-9572-487C-91ED-094F2981B337}" type="parTrans" cxnId="{A39B1860-C65D-47A1-8240-C12F0BC70E9A}">
      <dgm:prSet/>
      <dgm:spPr/>
      <dgm:t>
        <a:bodyPr/>
        <a:lstStyle/>
        <a:p>
          <a:endParaRPr lang="en-US"/>
        </a:p>
      </dgm:t>
    </dgm:pt>
    <dgm:pt modelId="{02F7D5A3-9556-4033-8B3A-3433692DD366}" type="sibTrans" cxnId="{A39B1860-C65D-47A1-8240-C12F0BC70E9A}">
      <dgm:prSet/>
      <dgm:spPr/>
      <dgm:t>
        <a:bodyPr/>
        <a:lstStyle/>
        <a:p>
          <a:endParaRPr lang="en-US"/>
        </a:p>
      </dgm:t>
    </dgm:pt>
    <dgm:pt modelId="{6178194F-9807-40F2-A4BA-8108ABDAFBF8}" type="pres">
      <dgm:prSet presAssocID="{D880072C-53B8-403D-B618-FBEE7D281BD1}" presName="cycle" presStyleCnt="0">
        <dgm:presLayoutVars>
          <dgm:dir/>
          <dgm:resizeHandles val="exact"/>
        </dgm:presLayoutVars>
      </dgm:prSet>
      <dgm:spPr/>
    </dgm:pt>
    <dgm:pt modelId="{7B62017F-6432-4C79-AD4D-ABD4C2A791D6}" type="pres">
      <dgm:prSet presAssocID="{C160AA04-282B-49E6-A4AE-0CD2CE66745E}" presName="node" presStyleLbl="node1" presStyleIdx="0" presStyleCnt="6" custScaleX="154472" custScaleY="1192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7D3BB9-EE6C-4013-B361-A56EBC84644C}" type="pres">
      <dgm:prSet presAssocID="{C160AA04-282B-49E6-A4AE-0CD2CE66745E}" presName="spNode" presStyleCnt="0"/>
      <dgm:spPr/>
    </dgm:pt>
    <dgm:pt modelId="{3C6FE8BD-F520-4356-A142-6B4FF868788D}" type="pres">
      <dgm:prSet presAssocID="{EBBB7B05-524F-45BD-B6D4-881BA8BD3CFC}" presName="sibTrans" presStyleLbl="sibTrans1D1" presStyleIdx="0" presStyleCnt="6"/>
      <dgm:spPr/>
      <dgm:t>
        <a:bodyPr/>
        <a:lstStyle/>
        <a:p>
          <a:endParaRPr lang="en-US"/>
        </a:p>
      </dgm:t>
    </dgm:pt>
    <dgm:pt modelId="{2639EF8C-5660-42D3-B709-61AE341F2885}" type="pres">
      <dgm:prSet presAssocID="{82E6DD77-DAB8-4261-835E-06649E36FD0A}" presName="node" presStyleLbl="node1" presStyleIdx="1" presStyleCnt="6" custAng="3697455" custRadScaleRad="96569" custRadScaleInc="186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F8E93-6AFF-4DC6-B658-50DCFBEFCE0D}" type="pres">
      <dgm:prSet presAssocID="{82E6DD77-DAB8-4261-835E-06649E36FD0A}" presName="spNode" presStyleCnt="0"/>
      <dgm:spPr/>
    </dgm:pt>
    <dgm:pt modelId="{408FC7CA-CECE-4211-843B-3887C5084A08}" type="pres">
      <dgm:prSet presAssocID="{ADD5E003-3236-4415-9993-A346DBC760C1}" presName="sibTrans" presStyleLbl="sibTrans1D1" presStyleIdx="1" presStyleCnt="6"/>
      <dgm:spPr/>
      <dgm:t>
        <a:bodyPr/>
        <a:lstStyle/>
        <a:p>
          <a:endParaRPr lang="en-US"/>
        </a:p>
      </dgm:t>
    </dgm:pt>
    <dgm:pt modelId="{BA57EE7B-C38A-414E-B3A4-01547974A653}" type="pres">
      <dgm:prSet presAssocID="{1F09AEFD-85D5-4BB4-B928-0F327F5924FA}" presName="node" presStyleLbl="node1" presStyleIdx="2" presStyleCnt="6" custScaleX="200314" custScaleY="1250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D0E25E-96DB-451F-BB00-C480D4AB958B}" type="pres">
      <dgm:prSet presAssocID="{1F09AEFD-85D5-4BB4-B928-0F327F5924FA}" presName="spNode" presStyleCnt="0"/>
      <dgm:spPr/>
    </dgm:pt>
    <dgm:pt modelId="{94304F47-057B-43BE-9C70-18A50CBAF85B}" type="pres">
      <dgm:prSet presAssocID="{318F0E89-E61D-404C-B2CE-73EE62471816}" presName="sibTrans" presStyleLbl="sibTrans1D1" presStyleIdx="2" presStyleCnt="6"/>
      <dgm:spPr/>
      <dgm:t>
        <a:bodyPr/>
        <a:lstStyle/>
        <a:p>
          <a:endParaRPr lang="en-US"/>
        </a:p>
      </dgm:t>
    </dgm:pt>
    <dgm:pt modelId="{10693AC1-7B2D-470A-A482-B3E56A597CE2}" type="pres">
      <dgm:prSet presAssocID="{CCF46A92-2596-4842-B83C-C5D20C15F70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7DDF8A-AFA1-4DF4-9C3D-F0D5C301CA07}" type="pres">
      <dgm:prSet presAssocID="{CCF46A92-2596-4842-B83C-C5D20C15F702}" presName="spNode" presStyleCnt="0"/>
      <dgm:spPr/>
    </dgm:pt>
    <dgm:pt modelId="{DBA23C21-42AF-4569-A567-930AFC1492E5}" type="pres">
      <dgm:prSet presAssocID="{1B4024B8-E633-4B0E-B352-7D92463973B5}" presName="sibTrans" presStyleLbl="sibTrans1D1" presStyleIdx="3" presStyleCnt="6"/>
      <dgm:spPr/>
      <dgm:t>
        <a:bodyPr/>
        <a:lstStyle/>
        <a:p>
          <a:endParaRPr lang="en-US"/>
        </a:p>
      </dgm:t>
    </dgm:pt>
    <dgm:pt modelId="{9B0F22E5-E268-41A3-997B-6FEACE03091D}" type="pres">
      <dgm:prSet presAssocID="{79EDBF51-4827-442A-91CB-F07028763A99}" presName="node" presStyleLbl="node1" presStyleIdx="4" presStyleCnt="6" custScaleX="169268" custScaleY="1250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5910E8-594C-4ABB-9E86-7E78EA132F54}" type="pres">
      <dgm:prSet presAssocID="{79EDBF51-4827-442A-91CB-F07028763A99}" presName="spNode" presStyleCnt="0"/>
      <dgm:spPr/>
    </dgm:pt>
    <dgm:pt modelId="{E9491050-7DDD-4532-A18B-92435A786FD4}" type="pres">
      <dgm:prSet presAssocID="{CCB84E4A-D894-445D-9F45-DBC45A715900}" presName="sibTrans" presStyleLbl="sibTrans1D1" presStyleIdx="4" presStyleCnt="6"/>
      <dgm:spPr/>
      <dgm:t>
        <a:bodyPr/>
        <a:lstStyle/>
        <a:p>
          <a:endParaRPr lang="en-US"/>
        </a:p>
      </dgm:t>
    </dgm:pt>
    <dgm:pt modelId="{8D399B01-3B08-43BC-A0CD-F615FD5449BA}" type="pres">
      <dgm:prSet presAssocID="{0EB54ADD-3903-41B2-BE56-45E85D5AE4C6}" presName="node" presStyleLbl="node1" presStyleIdx="5" presStyleCnt="6" custAng="18062766" custRadScaleRad="96616" custRadScaleInc="-184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077F0A-C4E7-4D68-9C6F-F5E874B68EE7}" type="pres">
      <dgm:prSet presAssocID="{0EB54ADD-3903-41B2-BE56-45E85D5AE4C6}" presName="spNode" presStyleCnt="0"/>
      <dgm:spPr/>
    </dgm:pt>
    <dgm:pt modelId="{D799E4D7-952E-4A43-8635-A21BF5A796A8}" type="pres">
      <dgm:prSet presAssocID="{02F7D5A3-9556-4033-8B3A-3433692DD366}" presName="sibTrans" presStyleLbl="sibTrans1D1" presStyleIdx="5" presStyleCnt="6"/>
      <dgm:spPr/>
      <dgm:t>
        <a:bodyPr/>
        <a:lstStyle/>
        <a:p>
          <a:endParaRPr lang="en-US"/>
        </a:p>
      </dgm:t>
    </dgm:pt>
  </dgm:ptLst>
  <dgm:cxnLst>
    <dgm:cxn modelId="{2748CA7D-33DD-429E-90AC-FAB6BBEB4FA6}" type="presOf" srcId="{82E6DD77-DAB8-4261-835E-06649E36FD0A}" destId="{2639EF8C-5660-42D3-B709-61AE341F2885}" srcOrd="0" destOrd="0" presId="urn:microsoft.com/office/officeart/2005/8/layout/cycle6#1"/>
    <dgm:cxn modelId="{8601A761-2C8B-4877-A97D-3366B1D216D4}" type="presOf" srcId="{1F09AEFD-85D5-4BB4-B928-0F327F5924FA}" destId="{BA57EE7B-C38A-414E-B3A4-01547974A653}" srcOrd="0" destOrd="0" presId="urn:microsoft.com/office/officeart/2005/8/layout/cycle6#1"/>
    <dgm:cxn modelId="{A2AF05E9-2216-48CD-A705-D66B4EB23A18}" type="presOf" srcId="{C160AA04-282B-49E6-A4AE-0CD2CE66745E}" destId="{7B62017F-6432-4C79-AD4D-ABD4C2A791D6}" srcOrd="0" destOrd="0" presId="urn:microsoft.com/office/officeart/2005/8/layout/cycle6#1"/>
    <dgm:cxn modelId="{8E211E23-227B-4049-A833-BFE699F54328}" type="presOf" srcId="{318F0E89-E61D-404C-B2CE-73EE62471816}" destId="{94304F47-057B-43BE-9C70-18A50CBAF85B}" srcOrd="0" destOrd="0" presId="urn:microsoft.com/office/officeart/2005/8/layout/cycle6#1"/>
    <dgm:cxn modelId="{5470CA64-24F0-42B9-AFD6-0036071F9F71}" type="presOf" srcId="{79EDBF51-4827-442A-91CB-F07028763A99}" destId="{9B0F22E5-E268-41A3-997B-6FEACE03091D}" srcOrd="0" destOrd="0" presId="urn:microsoft.com/office/officeart/2005/8/layout/cycle6#1"/>
    <dgm:cxn modelId="{6C24C7D2-2278-446E-AEA9-52702D190ADA}" type="presOf" srcId="{CCF46A92-2596-4842-B83C-C5D20C15F702}" destId="{10693AC1-7B2D-470A-A482-B3E56A597CE2}" srcOrd="0" destOrd="0" presId="urn:microsoft.com/office/officeart/2005/8/layout/cycle6#1"/>
    <dgm:cxn modelId="{0B02908D-4C9A-41FF-8CB9-FAEA25ADD3BA}" srcId="{D880072C-53B8-403D-B618-FBEE7D281BD1}" destId="{CCF46A92-2596-4842-B83C-C5D20C15F702}" srcOrd="3" destOrd="0" parTransId="{BD738CA7-E10D-4E57-8874-1F694E61D6D0}" sibTransId="{1B4024B8-E633-4B0E-B352-7D92463973B5}"/>
    <dgm:cxn modelId="{2F4F0145-EDD6-4AF1-8992-2534D90225B9}" type="presOf" srcId="{D880072C-53B8-403D-B618-FBEE7D281BD1}" destId="{6178194F-9807-40F2-A4BA-8108ABDAFBF8}" srcOrd="0" destOrd="0" presId="urn:microsoft.com/office/officeart/2005/8/layout/cycle6#1"/>
    <dgm:cxn modelId="{83B4ED9A-2C97-4F40-A81E-A9FAC1EC9EC3}" type="presOf" srcId="{EBBB7B05-524F-45BD-B6D4-881BA8BD3CFC}" destId="{3C6FE8BD-F520-4356-A142-6B4FF868788D}" srcOrd="0" destOrd="0" presId="urn:microsoft.com/office/officeart/2005/8/layout/cycle6#1"/>
    <dgm:cxn modelId="{133FEC11-5722-4BD5-88A5-2654148F2E1A}" type="presOf" srcId="{0EB54ADD-3903-41B2-BE56-45E85D5AE4C6}" destId="{8D399B01-3B08-43BC-A0CD-F615FD5449BA}" srcOrd="0" destOrd="0" presId="urn:microsoft.com/office/officeart/2005/8/layout/cycle6#1"/>
    <dgm:cxn modelId="{EDAD11A1-4AC1-4416-8EA3-A5799C6A0028}" srcId="{D880072C-53B8-403D-B618-FBEE7D281BD1}" destId="{1F09AEFD-85D5-4BB4-B928-0F327F5924FA}" srcOrd="2" destOrd="0" parTransId="{F366EE08-0B19-48F3-9319-112696064553}" sibTransId="{318F0E89-E61D-404C-B2CE-73EE62471816}"/>
    <dgm:cxn modelId="{E9C2778B-74D1-4DBD-891D-311ADBBF320A}" type="presOf" srcId="{02F7D5A3-9556-4033-8B3A-3433692DD366}" destId="{D799E4D7-952E-4A43-8635-A21BF5A796A8}" srcOrd="0" destOrd="0" presId="urn:microsoft.com/office/officeart/2005/8/layout/cycle6#1"/>
    <dgm:cxn modelId="{A332AD27-A649-4387-9BB3-DA5A9ADABE1F}" srcId="{D880072C-53B8-403D-B618-FBEE7D281BD1}" destId="{82E6DD77-DAB8-4261-835E-06649E36FD0A}" srcOrd="1" destOrd="0" parTransId="{714F7E1B-F4A8-43BC-8E36-316FEBD4327D}" sibTransId="{ADD5E003-3236-4415-9993-A346DBC760C1}"/>
    <dgm:cxn modelId="{A39B1860-C65D-47A1-8240-C12F0BC70E9A}" srcId="{D880072C-53B8-403D-B618-FBEE7D281BD1}" destId="{0EB54ADD-3903-41B2-BE56-45E85D5AE4C6}" srcOrd="5" destOrd="0" parTransId="{CFC17A63-9572-487C-91ED-094F2981B337}" sibTransId="{02F7D5A3-9556-4033-8B3A-3433692DD366}"/>
    <dgm:cxn modelId="{322526E6-2016-452B-9F9F-15178068046A}" srcId="{D880072C-53B8-403D-B618-FBEE7D281BD1}" destId="{79EDBF51-4827-442A-91CB-F07028763A99}" srcOrd="4" destOrd="0" parTransId="{F53E6DA1-B000-41D6-9BCF-EDF933241C98}" sibTransId="{CCB84E4A-D894-445D-9F45-DBC45A715900}"/>
    <dgm:cxn modelId="{C49B136E-516D-4216-898A-D5C31BDFA667}" type="presOf" srcId="{CCB84E4A-D894-445D-9F45-DBC45A715900}" destId="{E9491050-7DDD-4532-A18B-92435A786FD4}" srcOrd="0" destOrd="0" presId="urn:microsoft.com/office/officeart/2005/8/layout/cycle6#1"/>
    <dgm:cxn modelId="{77D01EB6-FA1E-470E-AF28-566EF9CB7B2B}" type="presOf" srcId="{ADD5E003-3236-4415-9993-A346DBC760C1}" destId="{408FC7CA-CECE-4211-843B-3887C5084A08}" srcOrd="0" destOrd="0" presId="urn:microsoft.com/office/officeart/2005/8/layout/cycle6#1"/>
    <dgm:cxn modelId="{463DBED4-C153-44E0-8428-0E58163F8E2A}" type="presOf" srcId="{1B4024B8-E633-4B0E-B352-7D92463973B5}" destId="{DBA23C21-42AF-4569-A567-930AFC1492E5}" srcOrd="0" destOrd="0" presId="urn:microsoft.com/office/officeart/2005/8/layout/cycle6#1"/>
    <dgm:cxn modelId="{3347B644-295C-4250-8AAF-E9A1B5DADDEF}" srcId="{D880072C-53B8-403D-B618-FBEE7D281BD1}" destId="{C160AA04-282B-49E6-A4AE-0CD2CE66745E}" srcOrd="0" destOrd="0" parTransId="{339F3A80-E4D8-4104-ADE1-BE500DF2A537}" sibTransId="{EBBB7B05-524F-45BD-B6D4-881BA8BD3CFC}"/>
    <dgm:cxn modelId="{B069FD87-DE95-47B7-82BC-2FC0C38396C1}" type="presParOf" srcId="{6178194F-9807-40F2-A4BA-8108ABDAFBF8}" destId="{7B62017F-6432-4C79-AD4D-ABD4C2A791D6}" srcOrd="0" destOrd="0" presId="urn:microsoft.com/office/officeart/2005/8/layout/cycle6#1"/>
    <dgm:cxn modelId="{2283D7AF-D550-4DAD-B5E1-0FBA2D963272}" type="presParOf" srcId="{6178194F-9807-40F2-A4BA-8108ABDAFBF8}" destId="{067D3BB9-EE6C-4013-B361-A56EBC84644C}" srcOrd="1" destOrd="0" presId="urn:microsoft.com/office/officeart/2005/8/layout/cycle6#1"/>
    <dgm:cxn modelId="{74AFF32B-872E-4FD5-853F-517AA1B9B1AF}" type="presParOf" srcId="{6178194F-9807-40F2-A4BA-8108ABDAFBF8}" destId="{3C6FE8BD-F520-4356-A142-6B4FF868788D}" srcOrd="2" destOrd="0" presId="urn:microsoft.com/office/officeart/2005/8/layout/cycle6#1"/>
    <dgm:cxn modelId="{0FA5F1AC-2117-4101-A8DD-9B33B3FFC70D}" type="presParOf" srcId="{6178194F-9807-40F2-A4BA-8108ABDAFBF8}" destId="{2639EF8C-5660-42D3-B709-61AE341F2885}" srcOrd="3" destOrd="0" presId="urn:microsoft.com/office/officeart/2005/8/layout/cycle6#1"/>
    <dgm:cxn modelId="{571379B6-85AD-4FF6-A88D-EB555A8A3E5A}" type="presParOf" srcId="{6178194F-9807-40F2-A4BA-8108ABDAFBF8}" destId="{475F8E93-6AFF-4DC6-B658-50DCFBEFCE0D}" srcOrd="4" destOrd="0" presId="urn:microsoft.com/office/officeart/2005/8/layout/cycle6#1"/>
    <dgm:cxn modelId="{D09C49A9-9092-4611-8585-2F4AA39E8CF6}" type="presParOf" srcId="{6178194F-9807-40F2-A4BA-8108ABDAFBF8}" destId="{408FC7CA-CECE-4211-843B-3887C5084A08}" srcOrd="5" destOrd="0" presId="urn:microsoft.com/office/officeart/2005/8/layout/cycle6#1"/>
    <dgm:cxn modelId="{4F285B79-5D8F-4396-82C8-437AE1E658DD}" type="presParOf" srcId="{6178194F-9807-40F2-A4BA-8108ABDAFBF8}" destId="{BA57EE7B-C38A-414E-B3A4-01547974A653}" srcOrd="6" destOrd="0" presId="urn:microsoft.com/office/officeart/2005/8/layout/cycle6#1"/>
    <dgm:cxn modelId="{4F09E83D-0F1C-4554-A827-45B3492957C5}" type="presParOf" srcId="{6178194F-9807-40F2-A4BA-8108ABDAFBF8}" destId="{1DD0E25E-96DB-451F-BB00-C480D4AB958B}" srcOrd="7" destOrd="0" presId="urn:microsoft.com/office/officeart/2005/8/layout/cycle6#1"/>
    <dgm:cxn modelId="{AD33443B-B440-4B9A-905A-EE98A584CF26}" type="presParOf" srcId="{6178194F-9807-40F2-A4BA-8108ABDAFBF8}" destId="{94304F47-057B-43BE-9C70-18A50CBAF85B}" srcOrd="8" destOrd="0" presId="urn:microsoft.com/office/officeart/2005/8/layout/cycle6#1"/>
    <dgm:cxn modelId="{4AAF4888-2595-4AE5-A46F-B628F97E8C31}" type="presParOf" srcId="{6178194F-9807-40F2-A4BA-8108ABDAFBF8}" destId="{10693AC1-7B2D-470A-A482-B3E56A597CE2}" srcOrd="9" destOrd="0" presId="urn:microsoft.com/office/officeart/2005/8/layout/cycle6#1"/>
    <dgm:cxn modelId="{01BA245F-B10A-4D2A-B8FA-90BD6933FCCD}" type="presParOf" srcId="{6178194F-9807-40F2-A4BA-8108ABDAFBF8}" destId="{E37DDF8A-AFA1-4DF4-9C3D-F0D5C301CA07}" srcOrd="10" destOrd="0" presId="urn:microsoft.com/office/officeart/2005/8/layout/cycle6#1"/>
    <dgm:cxn modelId="{442A2EA1-0035-4F31-96CF-0815E803D170}" type="presParOf" srcId="{6178194F-9807-40F2-A4BA-8108ABDAFBF8}" destId="{DBA23C21-42AF-4569-A567-930AFC1492E5}" srcOrd="11" destOrd="0" presId="urn:microsoft.com/office/officeart/2005/8/layout/cycle6#1"/>
    <dgm:cxn modelId="{EB1C018A-B99F-4E6C-8CD8-61177EC5556E}" type="presParOf" srcId="{6178194F-9807-40F2-A4BA-8108ABDAFBF8}" destId="{9B0F22E5-E268-41A3-997B-6FEACE03091D}" srcOrd="12" destOrd="0" presId="urn:microsoft.com/office/officeart/2005/8/layout/cycle6#1"/>
    <dgm:cxn modelId="{C25C2A36-CB4B-4715-91E4-BFD7FEFA9655}" type="presParOf" srcId="{6178194F-9807-40F2-A4BA-8108ABDAFBF8}" destId="{A85910E8-594C-4ABB-9E86-7E78EA132F54}" srcOrd="13" destOrd="0" presId="urn:microsoft.com/office/officeart/2005/8/layout/cycle6#1"/>
    <dgm:cxn modelId="{78BACE5B-A776-40EB-A8D1-AEAB143D899F}" type="presParOf" srcId="{6178194F-9807-40F2-A4BA-8108ABDAFBF8}" destId="{E9491050-7DDD-4532-A18B-92435A786FD4}" srcOrd="14" destOrd="0" presId="urn:microsoft.com/office/officeart/2005/8/layout/cycle6#1"/>
    <dgm:cxn modelId="{E690F179-453A-4A37-B552-255C3D054E76}" type="presParOf" srcId="{6178194F-9807-40F2-A4BA-8108ABDAFBF8}" destId="{8D399B01-3B08-43BC-A0CD-F615FD5449BA}" srcOrd="15" destOrd="0" presId="urn:microsoft.com/office/officeart/2005/8/layout/cycle6#1"/>
    <dgm:cxn modelId="{6E9625B4-6F95-4AB5-8108-364CDF324A92}" type="presParOf" srcId="{6178194F-9807-40F2-A4BA-8108ABDAFBF8}" destId="{09077F0A-C4E7-4D68-9C6F-F5E874B68EE7}" srcOrd="16" destOrd="0" presId="urn:microsoft.com/office/officeart/2005/8/layout/cycle6#1"/>
    <dgm:cxn modelId="{352596F5-F715-42F1-831F-297B73199E9B}" type="presParOf" srcId="{6178194F-9807-40F2-A4BA-8108ABDAFBF8}" destId="{D799E4D7-952E-4A43-8635-A21BF5A796A8}" srcOrd="17" destOrd="0" presId="urn:microsoft.com/office/officeart/2005/8/layout/cycle6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2017F-6432-4C79-AD4D-ABD4C2A791D6}">
      <dsp:nvSpPr>
        <dsp:cNvPr id="0" name=""/>
        <dsp:cNvSpPr/>
      </dsp:nvSpPr>
      <dsp:spPr>
        <a:xfrm>
          <a:off x="2164145" y="-30385"/>
          <a:ext cx="1646412" cy="8262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R="0" lvl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>
              <a:schemeClr val="accent2"/>
            </a:buClr>
            <a:buSzPct val="75000"/>
            <a:buFont typeface="Wingdings" panose="05000000000000000000" pitchFamily="2" charset="2"/>
          </a:pPr>
          <a:r>
            <a:rPr kumimoji="0" lang="sr-Latn-ME" sz="16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POTREBE</a:t>
          </a:r>
        </a:p>
      </dsp:txBody>
      <dsp:txXfrm>
        <a:off x="2204478" y="9948"/>
        <a:ext cx="1565746" cy="745556"/>
      </dsp:txXfrm>
    </dsp:sp>
    <dsp:sp modelId="{3C6FE8BD-F520-4356-A142-6B4FF868788D}">
      <dsp:nvSpPr>
        <dsp:cNvPr id="0" name=""/>
        <dsp:cNvSpPr/>
      </dsp:nvSpPr>
      <dsp:spPr>
        <a:xfrm>
          <a:off x="1206457" y="283499"/>
          <a:ext cx="3261703" cy="3261703"/>
        </a:xfrm>
        <a:custGeom>
          <a:avLst/>
          <a:gdLst/>
          <a:ahLst/>
          <a:cxnLst/>
          <a:rect l="0" t="0" r="0" b="0"/>
          <a:pathLst>
            <a:path>
              <a:moveTo>
                <a:pt x="2608188" y="325290"/>
              </a:moveTo>
              <a:arcTo wR="1630851" hR="1630851" stAng="18409099" swAng="1058031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39EF8C-5660-42D3-B709-61AE341F2885}">
      <dsp:nvSpPr>
        <dsp:cNvPr id="0" name=""/>
        <dsp:cNvSpPr/>
      </dsp:nvSpPr>
      <dsp:spPr>
        <a:xfrm rot="3697455">
          <a:off x="3866786" y="970356"/>
          <a:ext cx="1065832" cy="69279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33400" marR="0" lvl="0" indent="-53340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>
              <a:schemeClr val="accent2"/>
            </a:buClr>
            <a:buSzPct val="75000"/>
            <a:buFont typeface="Wingdings" panose="05000000000000000000" pitchFamily="2" charset="2"/>
            <a:buNone/>
          </a:pPr>
          <a:r>
            <a:rPr kumimoji="0" lang="sr-Latn-ME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pokreću</a:t>
          </a:r>
          <a:endParaRPr kumimoji="0" lang="en-US" sz="11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sp:txBody>
      <dsp:txXfrm>
        <a:off x="3900605" y="1004175"/>
        <a:ext cx="998194" cy="625152"/>
      </dsp:txXfrm>
    </dsp:sp>
    <dsp:sp modelId="{408FC7CA-CECE-4211-843B-3887C5084A08}">
      <dsp:nvSpPr>
        <dsp:cNvPr id="0" name=""/>
        <dsp:cNvSpPr/>
      </dsp:nvSpPr>
      <dsp:spPr>
        <a:xfrm>
          <a:off x="1331637" y="506862"/>
          <a:ext cx="3261703" cy="3261703"/>
        </a:xfrm>
        <a:custGeom>
          <a:avLst/>
          <a:gdLst/>
          <a:ahLst/>
          <a:cxnLst/>
          <a:rect l="0" t="0" r="0" b="0"/>
          <a:pathLst>
            <a:path>
              <a:moveTo>
                <a:pt x="3193249" y="1163314"/>
              </a:moveTo>
              <a:arcTo wR="1630851" hR="1630851" stAng="20600432" swAng="1530133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EE7B-C38A-414E-B3A4-01547974A653}">
      <dsp:nvSpPr>
        <dsp:cNvPr id="0" name=""/>
        <dsp:cNvSpPr/>
      </dsp:nvSpPr>
      <dsp:spPr>
        <a:xfrm>
          <a:off x="3332205" y="2395666"/>
          <a:ext cx="2135010" cy="866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R="0" lvl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>
              <a:schemeClr val="accent2"/>
            </a:buClr>
            <a:buSzPct val="75000"/>
            <a:buFont typeface="Wingdings" panose="05000000000000000000" pitchFamily="2" charset="2"/>
          </a:pPr>
          <a:r>
            <a:rPr kumimoji="0" lang="sr-Latn-ME" sz="14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AKTIVNOSTI</a:t>
          </a:r>
        </a:p>
      </dsp:txBody>
      <dsp:txXfrm>
        <a:off x="3374513" y="2437974"/>
        <a:ext cx="2050394" cy="782058"/>
      </dsp:txXfrm>
    </dsp:sp>
    <dsp:sp modelId="{94304F47-057B-43BE-9C70-18A50CBAF85B}">
      <dsp:nvSpPr>
        <dsp:cNvPr id="0" name=""/>
        <dsp:cNvSpPr/>
      </dsp:nvSpPr>
      <dsp:spPr>
        <a:xfrm>
          <a:off x="1356499" y="382726"/>
          <a:ext cx="3261703" cy="3261703"/>
        </a:xfrm>
        <a:custGeom>
          <a:avLst/>
          <a:gdLst/>
          <a:ahLst/>
          <a:cxnLst/>
          <a:rect l="0" t="0" r="0" b="0"/>
          <a:pathLst>
            <a:path>
              <a:moveTo>
                <a:pt x="2675239" y="2883421"/>
              </a:moveTo>
              <a:arcTo wR="1630851" hR="1630851" stAng="3010728" swAng="1232392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93AC1-7B2D-470A-A482-B3E56A597CE2}">
      <dsp:nvSpPr>
        <dsp:cNvPr id="0" name=""/>
        <dsp:cNvSpPr/>
      </dsp:nvSpPr>
      <dsp:spPr>
        <a:xfrm>
          <a:off x="2454435" y="3298034"/>
          <a:ext cx="1065832" cy="69279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33400" marR="0" lvl="0" indent="-53340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>
              <a:schemeClr val="accent2"/>
            </a:buClr>
            <a:buSzPct val="75000"/>
            <a:buFont typeface="Wingdings" panose="05000000000000000000" pitchFamily="2" charset="2"/>
            <a:buNone/>
          </a:pPr>
          <a:r>
            <a:rPr kumimoji="0" lang="sr-Latn-ME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da se ostvare</a:t>
          </a:r>
          <a:endParaRPr kumimoji="0" lang="en-US" sz="11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sp:txBody>
      <dsp:txXfrm>
        <a:off x="2488254" y="3331853"/>
        <a:ext cx="998194" cy="625152"/>
      </dsp:txXfrm>
    </dsp:sp>
    <dsp:sp modelId="{DBA23C21-42AF-4569-A567-930AFC1492E5}">
      <dsp:nvSpPr>
        <dsp:cNvPr id="0" name=""/>
        <dsp:cNvSpPr/>
      </dsp:nvSpPr>
      <dsp:spPr>
        <a:xfrm>
          <a:off x="1356499" y="382726"/>
          <a:ext cx="3261703" cy="3261703"/>
        </a:xfrm>
        <a:custGeom>
          <a:avLst/>
          <a:gdLst/>
          <a:ahLst/>
          <a:cxnLst/>
          <a:rect l="0" t="0" r="0" b="0"/>
          <a:pathLst>
            <a:path>
              <a:moveTo>
                <a:pt x="1092333" y="3170226"/>
              </a:moveTo>
              <a:arcTo wR="1630851" hR="1630851" stAng="6556880" swAng="1232392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0F22E5-E268-41A3-997B-6FEACE03091D}">
      <dsp:nvSpPr>
        <dsp:cNvPr id="0" name=""/>
        <dsp:cNvSpPr/>
      </dsp:nvSpPr>
      <dsp:spPr>
        <a:xfrm>
          <a:off x="672936" y="2395666"/>
          <a:ext cx="1804112" cy="866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R="0" lvl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>
              <a:schemeClr val="accent2"/>
            </a:buClr>
            <a:buSzPct val="75000"/>
            <a:buFont typeface="Wingdings" panose="05000000000000000000" pitchFamily="2" charset="2"/>
          </a:pPr>
          <a:r>
            <a:rPr kumimoji="0" lang="sr-Latn-ME" sz="16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CILJEVI</a:t>
          </a:r>
          <a:endParaRPr kumimoji="0" lang="en-US" sz="16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sp:txBody>
      <dsp:txXfrm>
        <a:off x="715244" y="2437974"/>
        <a:ext cx="1719496" cy="782058"/>
      </dsp:txXfrm>
    </dsp:sp>
    <dsp:sp modelId="{E9491050-7DDD-4532-A18B-92435A786FD4}">
      <dsp:nvSpPr>
        <dsp:cNvPr id="0" name=""/>
        <dsp:cNvSpPr/>
      </dsp:nvSpPr>
      <dsp:spPr>
        <a:xfrm>
          <a:off x="1381044" y="504893"/>
          <a:ext cx="3261703" cy="3261703"/>
        </a:xfrm>
        <a:custGeom>
          <a:avLst/>
          <a:gdLst/>
          <a:ahLst/>
          <a:cxnLst/>
          <a:rect l="0" t="0" r="0" b="0"/>
          <a:pathLst>
            <a:path>
              <a:moveTo>
                <a:pt x="19689" y="1883505"/>
              </a:moveTo>
              <a:arcTo wR="1630851" hR="1630851" stAng="10265266" swAng="1533706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399B01-3B08-43BC-A0CD-F615FD5449BA}">
      <dsp:nvSpPr>
        <dsp:cNvPr id="0" name=""/>
        <dsp:cNvSpPr/>
      </dsp:nvSpPr>
      <dsp:spPr>
        <a:xfrm rot="18062766">
          <a:off x="1042076" y="968642"/>
          <a:ext cx="1065832" cy="69279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33400" marR="0" lvl="0" indent="-53340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>
              <a:schemeClr val="accent2"/>
            </a:buClr>
            <a:buSzPct val="75000"/>
            <a:buFont typeface="Wingdings" panose="05000000000000000000" pitchFamily="2" charset="2"/>
            <a:buNone/>
          </a:pPr>
          <a:r>
            <a:rPr kumimoji="0" lang="sr-Latn-ME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zadovoljavaju</a:t>
          </a:r>
          <a:endParaRPr kumimoji="0" lang="en-US" sz="11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sp:txBody>
      <dsp:txXfrm>
        <a:off x="1075895" y="1002461"/>
        <a:ext cx="998194" cy="625152"/>
      </dsp:txXfrm>
    </dsp:sp>
    <dsp:sp modelId="{D799E4D7-952E-4A43-8635-A21BF5A796A8}">
      <dsp:nvSpPr>
        <dsp:cNvPr id="0" name=""/>
        <dsp:cNvSpPr/>
      </dsp:nvSpPr>
      <dsp:spPr>
        <a:xfrm>
          <a:off x="1505002" y="284642"/>
          <a:ext cx="3261703" cy="3261703"/>
        </a:xfrm>
        <a:custGeom>
          <a:avLst/>
          <a:gdLst/>
          <a:ahLst/>
          <a:cxnLst/>
          <a:rect l="0" t="0" r="0" b="0"/>
          <a:pathLst>
            <a:path>
              <a:moveTo>
                <a:pt x="305974" y="679864"/>
              </a:moveTo>
              <a:arcTo wR="1630851" hR="1630851" stAng="12940231" swAng="1054745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#1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endSty" val="noArr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636A7-4E91-4DB5-92B2-3393D7A9D057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5CA1A-A81E-4BAB-8233-FA44AD8349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2ABCCE-2250-4B92-8C6B-BE4C20009491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1EFA8D-3935-4C28-BB94-6A498E566C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4546" y="1285860"/>
            <a:ext cx="6172200" cy="1714512"/>
          </a:xfrm>
        </p:spPr>
        <p:txBody>
          <a:bodyPr>
            <a:noAutofit/>
          </a:bodyPr>
          <a:lstStyle/>
          <a:p>
            <a:pPr algn="ctr"/>
            <a:r>
              <a:rPr lang="sr-Latn-RS" sz="4000" dirty="0"/>
              <a:t>MOTIVACIJA ZA UČENJE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7422" y="4429132"/>
            <a:ext cx="6172200" cy="2143140"/>
          </a:xfrm>
        </p:spPr>
        <p:txBody>
          <a:bodyPr>
            <a:normAutofit/>
          </a:bodyPr>
          <a:lstStyle/>
          <a:p>
            <a:pPr algn="ctr"/>
            <a:r>
              <a:rPr lang="sr-Latn-RS" sz="2000" dirty="0"/>
              <a:t>Ružica Petrović Gašević</a:t>
            </a:r>
          </a:p>
          <a:p>
            <a:pPr algn="ctr"/>
            <a:endParaRPr lang="sr-Latn-RS" sz="2000" dirty="0"/>
          </a:p>
          <a:p>
            <a:pPr algn="ctr"/>
            <a:endParaRPr lang="sr-Latn-RS" sz="2000" dirty="0"/>
          </a:p>
          <a:p>
            <a:pPr algn="ctr"/>
            <a:endParaRPr lang="en-US" sz="20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sr-Latn-RS" b="1" dirty="0"/>
              <a:t>MOTIVACIJA I UČENJE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fontAlgn="base"/>
            <a:r>
              <a:rPr lang="en-US" b="1" dirty="0" err="1"/>
              <a:t>Motivacija</a:t>
            </a:r>
            <a:r>
              <a:rPr lang="en-US" b="1" dirty="0"/>
              <a:t> </a:t>
            </a:r>
            <a:r>
              <a:rPr lang="en-US" b="1" dirty="0" err="1"/>
              <a:t>usmerava</a:t>
            </a:r>
            <a:r>
              <a:rPr lang="en-US" b="1" dirty="0"/>
              <a:t> </a:t>
            </a:r>
            <a:r>
              <a:rPr lang="en-US" b="1" dirty="0" err="1"/>
              <a:t>ponašanje</a:t>
            </a:r>
            <a:r>
              <a:rPr lang="en-US" b="1" dirty="0"/>
              <a:t> </a:t>
            </a:r>
            <a:r>
              <a:rPr lang="en-US" b="1" dirty="0" err="1"/>
              <a:t>prema</a:t>
            </a:r>
            <a:r>
              <a:rPr lang="en-US" b="1" dirty="0"/>
              <a:t> </a:t>
            </a:r>
            <a:r>
              <a:rPr lang="en-US" b="1" dirty="0" err="1"/>
              <a:t>određenim</a:t>
            </a:r>
            <a:r>
              <a:rPr lang="en-US" b="1" dirty="0"/>
              <a:t> </a:t>
            </a:r>
            <a:r>
              <a:rPr lang="en-US" b="1" dirty="0" err="1"/>
              <a:t>ciljevima</a:t>
            </a:r>
            <a:r>
              <a:rPr lang="en-US" b="1" dirty="0"/>
              <a:t>.</a:t>
            </a:r>
            <a:r>
              <a:rPr lang="en-US" dirty="0"/>
              <a:t> </a:t>
            </a:r>
            <a:r>
              <a:rPr lang="en-US" dirty="0" err="1"/>
              <a:t>Pojedinci</a:t>
            </a:r>
            <a:r>
              <a:rPr lang="en-US" dirty="0"/>
              <a:t> </a:t>
            </a:r>
            <a:r>
              <a:rPr lang="en-US" dirty="0" err="1"/>
              <a:t>postavljaju</a:t>
            </a:r>
            <a:r>
              <a:rPr lang="en-US" dirty="0"/>
              <a:t> </a:t>
            </a:r>
            <a:r>
              <a:rPr lang="en-US" dirty="0" err="1"/>
              <a:t>sebi</a:t>
            </a:r>
            <a:r>
              <a:rPr lang="en-US" dirty="0"/>
              <a:t> </a:t>
            </a:r>
            <a:r>
              <a:rPr lang="en-US" dirty="0" err="1"/>
              <a:t>ciljeve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ponašanje</a:t>
            </a:r>
            <a:r>
              <a:rPr lang="en-US" dirty="0"/>
              <a:t> </a:t>
            </a:r>
            <a:r>
              <a:rPr lang="en-US" dirty="0" err="1"/>
              <a:t>usmeravaju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njima</a:t>
            </a:r>
            <a:r>
              <a:rPr lang="en-US" dirty="0"/>
              <a:t>. </a:t>
            </a:r>
            <a:r>
              <a:rPr lang="en-US" dirty="0" err="1"/>
              <a:t>Motivacija</a:t>
            </a:r>
            <a:r>
              <a:rPr lang="en-US" dirty="0"/>
              <a:t> </a:t>
            </a:r>
            <a:r>
              <a:rPr lang="en-US" dirty="0" err="1"/>
              <a:t>određuje</a:t>
            </a:r>
            <a:r>
              <a:rPr lang="en-US" dirty="0"/>
              <a:t> </a:t>
            </a:r>
            <a:r>
              <a:rPr lang="en-US" dirty="0" err="1"/>
              <a:t>specifične</a:t>
            </a:r>
            <a:r>
              <a:rPr lang="en-US" dirty="0"/>
              <a:t> </a:t>
            </a:r>
            <a:r>
              <a:rPr lang="en-US" dirty="0" err="1"/>
              <a:t>ciljeve</a:t>
            </a:r>
            <a:r>
              <a:rPr lang="en-US" dirty="0"/>
              <a:t> </a:t>
            </a:r>
            <a:r>
              <a:rPr lang="en-US" dirty="0" err="1"/>
              <a:t>kojima</a:t>
            </a:r>
            <a:r>
              <a:rPr lang="en-US" dirty="0"/>
              <a:t> </a:t>
            </a:r>
            <a:r>
              <a:rPr lang="en-US" dirty="0" err="1"/>
              <a:t>strem</a:t>
            </a:r>
            <a:r>
              <a:rPr lang="sr-Latn-RS" dirty="0"/>
              <a:t>imo</a:t>
            </a:r>
            <a:r>
              <a:rPr lang="en-US" dirty="0"/>
              <a:t>. Pored toga, </a:t>
            </a:r>
            <a:r>
              <a:rPr lang="en-US" dirty="0" err="1"/>
              <a:t>motivacija</a:t>
            </a:r>
            <a:r>
              <a:rPr lang="en-US" dirty="0"/>
              <a:t> </a:t>
            </a:r>
            <a:r>
              <a:rPr lang="en-US" dirty="0" err="1"/>
              <a:t>utiče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izbore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pravi</a:t>
            </a:r>
            <a:r>
              <a:rPr lang="sr-Latn-RS" dirty="0"/>
              <a:t>mo. </a:t>
            </a:r>
            <a:endParaRPr lang="en-US" dirty="0"/>
          </a:p>
          <a:p>
            <a:pPr fontAlgn="base"/>
            <a:r>
              <a:rPr lang="en-US" b="1" dirty="0" err="1"/>
              <a:t>Motivacija</a:t>
            </a:r>
            <a:r>
              <a:rPr lang="en-US" b="1" dirty="0"/>
              <a:t> </a:t>
            </a:r>
            <a:r>
              <a:rPr lang="en-US" b="1" dirty="0" err="1"/>
              <a:t>dovodi</a:t>
            </a:r>
            <a:r>
              <a:rPr lang="en-US" b="1" dirty="0"/>
              <a:t> do </a:t>
            </a:r>
            <a:r>
              <a:rPr lang="en-US" b="1" dirty="0" err="1"/>
              <a:t>povećanja</a:t>
            </a:r>
            <a:r>
              <a:rPr lang="en-US" b="1" dirty="0"/>
              <a:t> </a:t>
            </a:r>
            <a:r>
              <a:rPr lang="en-US" b="1" dirty="0" err="1"/>
              <a:t>truda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energije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Motivacija</a:t>
            </a:r>
            <a:r>
              <a:rPr lang="en-US" dirty="0"/>
              <a:t> </a:t>
            </a:r>
            <a:r>
              <a:rPr lang="en-US" dirty="0" err="1"/>
              <a:t>povećava</a:t>
            </a:r>
            <a:r>
              <a:rPr lang="en-US" dirty="0"/>
              <a:t> </a:t>
            </a:r>
            <a:r>
              <a:rPr lang="en-US" dirty="0" err="1"/>
              <a:t>količinu</a:t>
            </a:r>
            <a:r>
              <a:rPr lang="en-US" dirty="0"/>
              <a:t> </a:t>
            </a:r>
            <a:r>
              <a:rPr lang="en-US" dirty="0" err="1"/>
              <a:t>truda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energije</a:t>
            </a:r>
            <a:r>
              <a:rPr lang="en-US" dirty="0"/>
              <a:t> </a:t>
            </a:r>
            <a:r>
              <a:rPr lang="en-US" dirty="0" err="1"/>
              <a:t>koju</a:t>
            </a:r>
            <a:r>
              <a:rPr lang="en-US" dirty="0"/>
              <a:t> </a:t>
            </a:r>
            <a:r>
              <a:rPr lang="en-US" dirty="0" err="1"/>
              <a:t>ulaž</a:t>
            </a:r>
            <a:r>
              <a:rPr lang="sr-Latn-RS" dirty="0"/>
              <a:t>emo</a:t>
            </a:r>
            <a:r>
              <a:rPr lang="en-US" dirty="0"/>
              <a:t> u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direktno</a:t>
            </a:r>
            <a:r>
              <a:rPr lang="en-US" dirty="0"/>
              <a:t> </a:t>
            </a:r>
            <a:r>
              <a:rPr lang="en-US" dirty="0" err="1"/>
              <a:t>povezane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njihovim</a:t>
            </a:r>
            <a:r>
              <a:rPr lang="en-US" dirty="0"/>
              <a:t> </a:t>
            </a:r>
            <a:r>
              <a:rPr lang="en-US" dirty="0" err="1"/>
              <a:t>ciljevima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interesovanjima</a:t>
            </a:r>
            <a:r>
              <a:rPr lang="en-US" dirty="0"/>
              <a:t>. </a:t>
            </a:r>
            <a:endParaRPr lang="sr-Latn-RS" dirty="0"/>
          </a:p>
          <a:p>
            <a:pPr fontAlgn="base"/>
            <a:r>
              <a:rPr lang="en-US" b="1" dirty="0" err="1"/>
              <a:t>Motivacija</a:t>
            </a:r>
            <a:r>
              <a:rPr lang="en-US" b="1" dirty="0"/>
              <a:t> </a:t>
            </a:r>
            <a:r>
              <a:rPr lang="en-US" b="1" dirty="0" err="1"/>
              <a:t>povećava</a:t>
            </a:r>
            <a:r>
              <a:rPr lang="en-US" b="1" dirty="0"/>
              <a:t> </a:t>
            </a:r>
            <a:r>
              <a:rPr lang="en-US" b="1" dirty="0" err="1"/>
              <a:t>inicijativu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upornost</a:t>
            </a:r>
            <a:r>
              <a:rPr lang="en-US" b="1" dirty="0"/>
              <a:t> u </a:t>
            </a:r>
            <a:r>
              <a:rPr lang="en-US" b="1" dirty="0" err="1"/>
              <a:t>radu</a:t>
            </a:r>
            <a:r>
              <a:rPr lang="en-US" dirty="0"/>
              <a:t/>
            </a:r>
            <a:br>
              <a:rPr lang="en-US" dirty="0"/>
            </a:br>
            <a:r>
              <a:rPr lang="sr-Latn-RS" dirty="0"/>
              <a:t>R</a:t>
            </a:r>
            <a:r>
              <a:rPr lang="en-US" dirty="0" err="1"/>
              <a:t>adije</a:t>
            </a:r>
            <a:r>
              <a:rPr lang="en-US" dirty="0"/>
              <a:t> </a:t>
            </a:r>
            <a:r>
              <a:rPr lang="en-US" dirty="0" err="1"/>
              <a:t>radi</a:t>
            </a:r>
            <a:r>
              <a:rPr lang="sr-Latn-RS" dirty="0"/>
              <a:t>mo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zada</a:t>
            </a:r>
            <a:r>
              <a:rPr lang="sr-Latn-RS" dirty="0"/>
              <a:t>cima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sr-Latn-RS" dirty="0"/>
              <a:t>nam </a:t>
            </a:r>
            <a:r>
              <a:rPr lang="en-US" dirty="0"/>
              <a:t>se </a:t>
            </a:r>
            <a:r>
              <a:rPr lang="en-US" dirty="0" err="1"/>
              <a:t>dopada</a:t>
            </a:r>
            <a:r>
              <a:rPr lang="sr-Latn-RS" dirty="0"/>
              <a:t>ju.</a:t>
            </a:r>
            <a:r>
              <a:rPr lang="en-US" dirty="0"/>
              <a:t> </a:t>
            </a:r>
            <a:r>
              <a:rPr lang="en-US" dirty="0" err="1"/>
              <a:t>Takođe</a:t>
            </a:r>
            <a:r>
              <a:rPr lang="en-US" dirty="0"/>
              <a:t> </a:t>
            </a:r>
            <a:r>
              <a:rPr lang="sr-Latn-RS" dirty="0"/>
              <a:t>uvek smo </a:t>
            </a:r>
            <a:r>
              <a:rPr lang="en-US" dirty="0"/>
              <a:t> </a:t>
            </a:r>
            <a:r>
              <a:rPr lang="en-US" dirty="0" err="1"/>
              <a:t>motivisaniji</a:t>
            </a:r>
            <a:r>
              <a:rPr lang="en-US" dirty="0"/>
              <a:t> da </a:t>
            </a:r>
            <a:r>
              <a:rPr lang="en-US" dirty="0" err="1"/>
              <a:t>nastav</a:t>
            </a:r>
            <a:r>
              <a:rPr lang="sr-Latn-RS" dirty="0"/>
              <a:t>imo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radom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sr-Latn-RS" dirty="0"/>
              <a:t>nekom </a:t>
            </a:r>
            <a:r>
              <a:rPr lang="en-US" dirty="0" err="1"/>
              <a:t>zadatku</a:t>
            </a:r>
            <a:r>
              <a:rPr lang="en-US" dirty="0"/>
              <a:t>,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dok</a:t>
            </a:r>
            <a:r>
              <a:rPr lang="en-US" dirty="0"/>
              <a:t> </a:t>
            </a:r>
            <a:r>
              <a:rPr lang="en-US" dirty="0" err="1"/>
              <a:t>ga</a:t>
            </a:r>
            <a:r>
              <a:rPr lang="en-US" dirty="0"/>
              <a:t> ne </a:t>
            </a:r>
            <a:r>
              <a:rPr lang="en-US" dirty="0" err="1"/>
              <a:t>završ</a:t>
            </a:r>
            <a:r>
              <a:rPr lang="sr-Latn-RS" dirty="0"/>
              <a:t>imo</a:t>
            </a:r>
            <a:r>
              <a:rPr lang="en-US" dirty="0"/>
              <a:t>. </a:t>
            </a:r>
            <a:endParaRPr lang="sr-Latn-RS" dirty="0"/>
          </a:p>
          <a:p>
            <a:pPr fontAlgn="base"/>
            <a:r>
              <a:rPr lang="en-US" b="1" dirty="0" err="1"/>
              <a:t>Motivacija</a:t>
            </a:r>
            <a:r>
              <a:rPr lang="en-US" b="1" dirty="0"/>
              <a:t> </a:t>
            </a:r>
            <a:r>
              <a:rPr lang="en-US" b="1" dirty="0" err="1"/>
              <a:t>utiče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kognitivne</a:t>
            </a:r>
            <a:r>
              <a:rPr lang="en-US" b="1" dirty="0"/>
              <a:t> </a:t>
            </a:r>
            <a:r>
              <a:rPr lang="en-US" b="1" dirty="0" err="1"/>
              <a:t>procese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Motivacija</a:t>
            </a:r>
            <a:r>
              <a:rPr lang="en-US" dirty="0"/>
              <a:t> </a:t>
            </a:r>
            <a:r>
              <a:rPr lang="en-US" dirty="0" err="1"/>
              <a:t>utiče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pažnju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efikasnost</a:t>
            </a:r>
            <a:r>
              <a:rPr lang="en-US" dirty="0"/>
              <a:t> </a:t>
            </a:r>
            <a:r>
              <a:rPr lang="en-US" dirty="0" err="1"/>
              <a:t>mišljenja</a:t>
            </a:r>
            <a:r>
              <a:rPr lang="sr-Cyrl-RS" dirty="0"/>
              <a:t>, </a:t>
            </a:r>
            <a:r>
              <a:rPr lang="sr-Latn-RS" dirty="0"/>
              <a:t>trudimo se da zais</a:t>
            </a:r>
            <a:r>
              <a:rPr lang="en-US" dirty="0"/>
              <a:t>ta </a:t>
            </a:r>
            <a:r>
              <a:rPr lang="en-US" dirty="0" err="1"/>
              <a:t>shvati</a:t>
            </a:r>
            <a:r>
              <a:rPr lang="sr-Latn-RS" dirty="0"/>
              <a:t>mo</a:t>
            </a:r>
            <a:r>
              <a:rPr lang="en-US" dirty="0"/>
              <a:t>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uč</a:t>
            </a:r>
            <a:r>
              <a:rPr lang="sr-Latn-RS" dirty="0"/>
              <a:t>imo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uvid</a:t>
            </a:r>
            <a:r>
              <a:rPr lang="sr-Latn-RS" dirty="0"/>
              <a:t>imo</a:t>
            </a:r>
            <a:r>
              <a:rPr lang="en-US" dirty="0"/>
              <a:t> </a:t>
            </a:r>
            <a:r>
              <a:rPr lang="en-US" dirty="0" err="1"/>
              <a:t>načine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naučeno</a:t>
            </a:r>
            <a:r>
              <a:rPr lang="en-US" dirty="0"/>
              <a:t> </a:t>
            </a:r>
            <a:r>
              <a:rPr lang="en-US" dirty="0" err="1"/>
              <a:t>mo</a:t>
            </a:r>
            <a:r>
              <a:rPr lang="sr-Latn-RS" dirty="0"/>
              <a:t>žemo</a:t>
            </a:r>
            <a:r>
              <a:rPr lang="en-US" dirty="0"/>
              <a:t> </a:t>
            </a:r>
            <a:r>
              <a:rPr lang="en-US" dirty="0" err="1"/>
              <a:t>primeniti</a:t>
            </a:r>
            <a:r>
              <a:rPr lang="en-US" dirty="0"/>
              <a:t> u </a:t>
            </a:r>
            <a:r>
              <a:rPr lang="en-US" dirty="0" err="1"/>
              <a:t>svakodnevnom</a:t>
            </a:r>
            <a:r>
              <a:rPr lang="en-US" dirty="0"/>
              <a:t> </a:t>
            </a:r>
            <a:r>
              <a:rPr lang="en-US" dirty="0" err="1"/>
              <a:t>životu</a:t>
            </a:r>
            <a:r>
              <a:rPr lang="en-US" dirty="0"/>
              <a:t>.</a:t>
            </a:r>
          </a:p>
          <a:p>
            <a:pPr fontAlgn="base"/>
            <a:r>
              <a:rPr lang="en-US" b="1" dirty="0" err="1"/>
              <a:t>Motivacija</a:t>
            </a:r>
            <a:r>
              <a:rPr lang="en-US" b="1" dirty="0"/>
              <a:t> </a:t>
            </a:r>
            <a:r>
              <a:rPr lang="en-US" b="1" dirty="0" err="1"/>
              <a:t>često</a:t>
            </a:r>
            <a:r>
              <a:rPr lang="en-US" b="1" dirty="0"/>
              <a:t> </a:t>
            </a:r>
            <a:r>
              <a:rPr lang="en-US" b="1" dirty="0" err="1"/>
              <a:t>unapređuje</a:t>
            </a:r>
            <a:r>
              <a:rPr lang="en-US" b="1" dirty="0"/>
              <a:t> </a:t>
            </a:r>
            <a:r>
              <a:rPr lang="en-US" b="1" dirty="0" err="1"/>
              <a:t>performansu</a:t>
            </a:r>
            <a:r>
              <a:rPr lang="sr-Latn-RS" b="1" dirty="0"/>
              <a:t>, odnosno dovodi do uspešnosti.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576064"/>
          </a:xfrm>
        </p:spPr>
        <p:txBody>
          <a:bodyPr>
            <a:normAutofit/>
          </a:bodyPr>
          <a:lstStyle/>
          <a:p>
            <a:r>
              <a:rPr lang="sr-Latn-RS" dirty="0"/>
              <a:t>NA 11. SLAJDU 11 SAVETA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6768752" cy="587727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Latn-RS" sz="3400" dirty="0"/>
              <a:t>1. </a:t>
            </a:r>
            <a:r>
              <a:rPr lang="en-US" sz="3400" dirty="0" err="1"/>
              <a:t>Napravite</a:t>
            </a:r>
            <a:r>
              <a:rPr lang="en-US" sz="3400" dirty="0"/>
              <a:t> </a:t>
            </a:r>
            <a:r>
              <a:rPr lang="en-US" sz="3400" b="1" dirty="0"/>
              <a:t>UGOVOR</a:t>
            </a:r>
            <a:r>
              <a:rPr lang="en-US" sz="3400" dirty="0"/>
              <a:t> </a:t>
            </a:r>
            <a:r>
              <a:rPr lang="en-US" sz="3400" dirty="0" err="1"/>
              <a:t>sa</a:t>
            </a:r>
            <a:r>
              <a:rPr lang="en-US" sz="3400" dirty="0"/>
              <a:t> </a:t>
            </a:r>
            <a:r>
              <a:rPr lang="en-US" sz="3400" dirty="0" err="1"/>
              <a:t>samim</a:t>
            </a:r>
            <a:r>
              <a:rPr lang="en-US" sz="3400" dirty="0"/>
              <a:t> </a:t>
            </a:r>
            <a:r>
              <a:rPr lang="en-US" sz="3400" dirty="0" err="1"/>
              <a:t>sobom</a:t>
            </a:r>
            <a:r>
              <a:rPr lang="en-US" sz="3400" dirty="0"/>
              <a:t>. </a:t>
            </a:r>
            <a:endParaRPr lang="sr-Latn-RS" sz="3400" dirty="0"/>
          </a:p>
          <a:p>
            <a:pPr marL="0" indent="0">
              <a:buNone/>
            </a:pPr>
            <a:r>
              <a:rPr lang="sr-Latn-RS" sz="3400" dirty="0"/>
              <a:t>2</a:t>
            </a:r>
            <a:r>
              <a:rPr lang="en-US" sz="3400" dirty="0"/>
              <a:t>.    </a:t>
            </a:r>
            <a:r>
              <a:rPr lang="en-US" sz="3400" b="1" dirty="0"/>
              <a:t>NE ČEKAJTE INSPIRACIJU </a:t>
            </a:r>
            <a:r>
              <a:rPr lang="en-US" sz="3400" dirty="0" err="1"/>
              <a:t>za</a:t>
            </a:r>
            <a:r>
              <a:rPr lang="en-US" sz="3400" dirty="0"/>
              <a:t> </a:t>
            </a:r>
            <a:r>
              <a:rPr lang="en-US" sz="3400" dirty="0" err="1"/>
              <a:t>učenje</a:t>
            </a:r>
            <a:r>
              <a:rPr lang="en-US" sz="3400" dirty="0"/>
              <a:t>. </a:t>
            </a:r>
          </a:p>
          <a:p>
            <a:pPr marL="0" indent="0">
              <a:buNone/>
            </a:pPr>
            <a:r>
              <a:rPr lang="sr-Latn-RS" sz="3400" dirty="0"/>
              <a:t>3.</a:t>
            </a:r>
            <a:r>
              <a:rPr lang="en-US" sz="3400" dirty="0"/>
              <a:t> </a:t>
            </a:r>
            <a:r>
              <a:rPr lang="en-US" sz="3400" dirty="0" err="1"/>
              <a:t>Ispunite</a:t>
            </a:r>
            <a:r>
              <a:rPr lang="en-US" sz="3400" dirty="0"/>
              <a:t> </a:t>
            </a:r>
            <a:r>
              <a:rPr lang="en-US" sz="3400" dirty="0" err="1"/>
              <a:t>neophodne</a:t>
            </a:r>
            <a:r>
              <a:rPr lang="en-US" sz="3400" dirty="0"/>
              <a:t> </a:t>
            </a:r>
            <a:r>
              <a:rPr lang="en-US" sz="3400" b="1" dirty="0"/>
              <a:t>PREDUSLOVE ZA UČENJE</a:t>
            </a:r>
            <a:r>
              <a:rPr lang="sr-Latn-RS" sz="3400" dirty="0"/>
              <a:t>.</a:t>
            </a:r>
            <a:endParaRPr lang="en-US" sz="3400" dirty="0"/>
          </a:p>
          <a:p>
            <a:pPr marL="0" indent="0">
              <a:buNone/>
            </a:pPr>
            <a:r>
              <a:rPr lang="sr-Latn-RS" sz="3400" b="1" dirty="0"/>
              <a:t>4. </a:t>
            </a:r>
            <a:r>
              <a:rPr lang="en-US" sz="3400" b="1" dirty="0"/>
              <a:t>PLANIRAJTE</a:t>
            </a:r>
            <a:r>
              <a:rPr lang="en-US" sz="3400" dirty="0"/>
              <a:t> </a:t>
            </a:r>
            <a:r>
              <a:rPr lang="en-US" sz="3400" dirty="0" err="1"/>
              <a:t>vaše</a:t>
            </a:r>
            <a:r>
              <a:rPr lang="en-US" sz="3400" dirty="0"/>
              <a:t> </a:t>
            </a:r>
            <a:r>
              <a:rPr lang="en-US" sz="3400" dirty="0" err="1"/>
              <a:t>učenje</a:t>
            </a:r>
            <a:r>
              <a:rPr lang="en-US" sz="3400" dirty="0"/>
              <a:t>. </a:t>
            </a:r>
            <a:endParaRPr lang="sr-Latn-RS" sz="3400" dirty="0"/>
          </a:p>
          <a:p>
            <a:pPr marL="0" indent="0">
              <a:buNone/>
            </a:pPr>
            <a:r>
              <a:rPr lang="sr-Latn-RS" sz="3400" dirty="0"/>
              <a:t>5. </a:t>
            </a:r>
            <a:r>
              <a:rPr lang="en-US" sz="3400" dirty="0" err="1"/>
              <a:t>Postignite</a:t>
            </a:r>
            <a:r>
              <a:rPr lang="en-US" sz="3400" dirty="0"/>
              <a:t> male </a:t>
            </a:r>
            <a:r>
              <a:rPr lang="en-US" sz="3400" dirty="0" err="1"/>
              <a:t>uspehe</a:t>
            </a:r>
            <a:r>
              <a:rPr lang="en-US" sz="3400" dirty="0"/>
              <a:t> </a:t>
            </a:r>
            <a:r>
              <a:rPr lang="en-US" sz="3400" dirty="0" err="1"/>
              <a:t>na</a:t>
            </a:r>
            <a:r>
              <a:rPr lang="en-US" sz="3400" dirty="0"/>
              <a:t> </a:t>
            </a:r>
            <a:r>
              <a:rPr lang="en-US" sz="3400" dirty="0" err="1"/>
              <a:t>samom</a:t>
            </a:r>
            <a:r>
              <a:rPr lang="en-US" sz="3400" dirty="0"/>
              <a:t> </a:t>
            </a:r>
            <a:r>
              <a:rPr lang="en-US" sz="3400" dirty="0" err="1"/>
              <a:t>početku</a:t>
            </a:r>
            <a:r>
              <a:rPr lang="en-US" sz="3400" dirty="0"/>
              <a:t> </a:t>
            </a:r>
            <a:r>
              <a:rPr lang="en-US" sz="3400" dirty="0" err="1"/>
              <a:t>jer</a:t>
            </a:r>
            <a:r>
              <a:rPr lang="en-US" sz="3400" dirty="0"/>
              <a:t> </a:t>
            </a:r>
            <a:r>
              <a:rPr lang="en-US" sz="3400" dirty="0" err="1"/>
              <a:t>ništa</a:t>
            </a:r>
            <a:endParaRPr lang="sr-Latn-RS" sz="3400" dirty="0"/>
          </a:p>
          <a:p>
            <a:pPr marL="0" indent="0">
              <a:buNone/>
            </a:pPr>
            <a:r>
              <a:rPr lang="sr-Latn-RS" sz="3400" dirty="0"/>
              <a:t>n</a:t>
            </a:r>
            <a:r>
              <a:rPr lang="en-US" sz="3400" dirty="0"/>
              <a:t>e </a:t>
            </a:r>
            <a:r>
              <a:rPr lang="en-US" sz="3400" dirty="0" err="1"/>
              <a:t>motiviše</a:t>
            </a:r>
            <a:r>
              <a:rPr lang="en-US" sz="3400" dirty="0"/>
              <a:t> </a:t>
            </a:r>
            <a:r>
              <a:rPr lang="en-US" sz="3400" dirty="0" err="1"/>
              <a:t>kao</a:t>
            </a:r>
            <a:r>
              <a:rPr lang="en-US" sz="3400" dirty="0"/>
              <a:t> </a:t>
            </a:r>
            <a:r>
              <a:rPr lang="en-US" sz="3400" dirty="0" err="1"/>
              <a:t>uspeh</a:t>
            </a:r>
            <a:r>
              <a:rPr lang="en-US" sz="3400" dirty="0"/>
              <a:t>. </a:t>
            </a:r>
            <a:r>
              <a:rPr lang="sr-Latn-RS" sz="3400" dirty="0"/>
              <a:t>Zato </a:t>
            </a:r>
          </a:p>
          <a:p>
            <a:pPr marL="0" indent="0">
              <a:buNone/>
            </a:pPr>
            <a:r>
              <a:rPr lang="en-US" sz="3400" b="1" dirty="0"/>
              <a:t>PODELITE</a:t>
            </a:r>
            <a:r>
              <a:rPr lang="en-US" sz="3400" dirty="0"/>
              <a:t> </a:t>
            </a:r>
            <a:r>
              <a:rPr lang="en-US" sz="3400" dirty="0" err="1"/>
              <a:t>učenje</a:t>
            </a:r>
            <a:r>
              <a:rPr lang="en-US" sz="3400" dirty="0"/>
              <a:t> </a:t>
            </a:r>
            <a:r>
              <a:rPr lang="en-US" sz="3400" b="1" dirty="0"/>
              <a:t>NA MANJE CELINE</a:t>
            </a:r>
            <a:r>
              <a:rPr lang="en-US" sz="3400" dirty="0"/>
              <a:t>. </a:t>
            </a:r>
            <a:endParaRPr lang="sr-Latn-RS" sz="3400" dirty="0"/>
          </a:p>
          <a:p>
            <a:pPr marL="0" indent="0">
              <a:buNone/>
            </a:pPr>
            <a:r>
              <a:rPr lang="sr-Latn-RS" sz="3400" dirty="0"/>
              <a:t>6</a:t>
            </a:r>
            <a:r>
              <a:rPr lang="en-US" sz="3400" dirty="0"/>
              <a:t>. </a:t>
            </a:r>
            <a:r>
              <a:rPr lang="en-US" sz="3400" dirty="0" err="1"/>
              <a:t>Koristite</a:t>
            </a:r>
            <a:r>
              <a:rPr lang="en-US" sz="3400" dirty="0"/>
              <a:t> </a:t>
            </a:r>
            <a:r>
              <a:rPr lang="en-US" sz="3400" b="1" dirty="0"/>
              <a:t>STRATEGIJU „GRUDVA SNEGA</a:t>
            </a:r>
            <a:r>
              <a:rPr lang="en-US" sz="3400" dirty="0"/>
              <a:t>”. </a:t>
            </a:r>
            <a:endParaRPr lang="sr-Latn-RS" sz="3400" dirty="0"/>
          </a:p>
          <a:p>
            <a:pPr marL="0" indent="0">
              <a:buNone/>
            </a:pPr>
            <a:r>
              <a:rPr lang="en-US" sz="3400" dirty="0"/>
              <a:t>7. </a:t>
            </a:r>
            <a:r>
              <a:rPr lang="sr-Latn-RS" sz="3400" b="1" dirty="0"/>
              <a:t>RADITE JEDNO PO JEDNO</a:t>
            </a:r>
            <a:r>
              <a:rPr lang="sr-Latn-RS" sz="3400" dirty="0"/>
              <a:t>. </a:t>
            </a:r>
            <a:r>
              <a:rPr lang="en-US" sz="3400" dirty="0" err="1"/>
              <a:t>Nemojte</a:t>
            </a:r>
            <a:r>
              <a:rPr lang="en-US" sz="3400" dirty="0"/>
              <a:t> </a:t>
            </a:r>
            <a:r>
              <a:rPr lang="en-US" sz="3400" dirty="0" err="1"/>
              <a:t>preplitati</a:t>
            </a:r>
            <a:r>
              <a:rPr lang="en-US" sz="3400" dirty="0"/>
              <a:t> </a:t>
            </a:r>
            <a:r>
              <a:rPr lang="en-US" sz="3400" dirty="0" err="1"/>
              <a:t>nekoliko</a:t>
            </a:r>
            <a:r>
              <a:rPr lang="en-US" sz="3400" dirty="0"/>
              <a:t> </a:t>
            </a:r>
            <a:r>
              <a:rPr lang="en-US" sz="3400" dirty="0" err="1"/>
              <a:t>zadataka</a:t>
            </a:r>
            <a:r>
              <a:rPr lang="en-US" sz="3400" dirty="0"/>
              <a:t>. </a:t>
            </a:r>
            <a:endParaRPr lang="sr-Latn-RS" sz="3400" dirty="0"/>
          </a:p>
          <a:p>
            <a:pPr marL="0" indent="0">
              <a:buNone/>
            </a:pPr>
            <a:r>
              <a:rPr lang="en-US" sz="3400" dirty="0"/>
              <a:t>8. </a:t>
            </a:r>
            <a:r>
              <a:rPr lang="sr-Latn-RS" sz="3400" dirty="0"/>
              <a:t>IZ </a:t>
            </a:r>
            <a:r>
              <a:rPr lang="sr-Latn-RS" sz="3400" b="1" dirty="0"/>
              <a:t>GREŠAKA SE UČI! </a:t>
            </a:r>
          </a:p>
          <a:p>
            <a:pPr marL="0" indent="0">
              <a:buNone/>
            </a:pPr>
            <a:r>
              <a:rPr lang="en-US" sz="3400" dirty="0"/>
              <a:t>9. </a:t>
            </a:r>
            <a:r>
              <a:rPr lang="en-US" sz="3400" b="1" dirty="0"/>
              <a:t>RAZMIŠLJAJTE O BUDUĆNOSTI. </a:t>
            </a:r>
            <a:r>
              <a:rPr lang="en-US" sz="3400" dirty="0" err="1"/>
              <a:t>Vrlo</a:t>
            </a:r>
            <a:r>
              <a:rPr lang="en-US" sz="3400" dirty="0"/>
              <a:t> </a:t>
            </a:r>
            <a:r>
              <a:rPr lang="en-US" sz="3400" dirty="0" err="1"/>
              <a:t>važan</a:t>
            </a:r>
            <a:r>
              <a:rPr lang="en-US" sz="3400" dirty="0"/>
              <a:t> </a:t>
            </a:r>
            <a:r>
              <a:rPr lang="en-US" sz="3400" dirty="0" err="1"/>
              <a:t>faktor</a:t>
            </a:r>
            <a:r>
              <a:rPr lang="en-US" sz="3400" dirty="0"/>
              <a:t> </a:t>
            </a:r>
            <a:r>
              <a:rPr lang="en-US" sz="3400" dirty="0" err="1"/>
              <a:t>vašeg</a:t>
            </a:r>
            <a:r>
              <a:rPr lang="en-US" sz="3400" dirty="0"/>
              <a:t> </a:t>
            </a:r>
            <a:r>
              <a:rPr lang="en-US" sz="3400" dirty="0" err="1"/>
              <a:t>motivisanja</a:t>
            </a:r>
            <a:r>
              <a:rPr lang="en-US" sz="3400" dirty="0"/>
              <a:t> </a:t>
            </a:r>
            <a:r>
              <a:rPr lang="en-US" sz="3400" dirty="0" err="1"/>
              <a:t>za</a:t>
            </a:r>
            <a:r>
              <a:rPr lang="en-US" sz="3400" dirty="0"/>
              <a:t> </a:t>
            </a:r>
            <a:r>
              <a:rPr lang="en-US" sz="3400" dirty="0" err="1"/>
              <a:t>učenje</a:t>
            </a:r>
            <a:r>
              <a:rPr lang="en-US" sz="3400" dirty="0"/>
              <a:t> </a:t>
            </a:r>
            <a:r>
              <a:rPr lang="en-US" sz="3400" dirty="0" err="1"/>
              <a:t>jeste</a:t>
            </a:r>
            <a:r>
              <a:rPr lang="en-US" sz="3400" dirty="0"/>
              <a:t> </a:t>
            </a:r>
            <a:r>
              <a:rPr lang="en-US" sz="3400" dirty="0" err="1"/>
              <a:t>budućnost</a:t>
            </a:r>
            <a:r>
              <a:rPr lang="en-US" sz="3400" dirty="0"/>
              <a:t> </a:t>
            </a:r>
            <a:r>
              <a:rPr lang="en-US" sz="3400" dirty="0" err="1"/>
              <a:t>koju</a:t>
            </a:r>
            <a:r>
              <a:rPr lang="en-US" sz="3400" dirty="0"/>
              <a:t> </a:t>
            </a:r>
            <a:r>
              <a:rPr lang="en-US" sz="3400" dirty="0" err="1"/>
              <a:t>ste</a:t>
            </a:r>
            <a:r>
              <a:rPr lang="en-US" sz="3400" dirty="0"/>
              <a:t> </a:t>
            </a:r>
            <a:r>
              <a:rPr lang="en-US" sz="3400" dirty="0" err="1"/>
              <a:t>projektovali</a:t>
            </a:r>
            <a:r>
              <a:rPr lang="en-US" sz="3400" dirty="0"/>
              <a:t>. </a:t>
            </a:r>
            <a:r>
              <a:rPr lang="en-US" sz="3400" dirty="0" err="1"/>
              <a:t>Učenje</a:t>
            </a:r>
            <a:r>
              <a:rPr lang="en-US" sz="3400" dirty="0"/>
              <a:t> je </a:t>
            </a:r>
            <a:r>
              <a:rPr lang="en-US" sz="3400" dirty="0" err="1"/>
              <a:t>korak</a:t>
            </a:r>
            <a:r>
              <a:rPr lang="en-US" sz="3400" dirty="0"/>
              <a:t> </a:t>
            </a:r>
            <a:r>
              <a:rPr lang="en-US" sz="3400" dirty="0" err="1"/>
              <a:t>ka</a:t>
            </a:r>
            <a:r>
              <a:rPr lang="en-US" sz="3400" dirty="0"/>
              <a:t> tom </a:t>
            </a:r>
            <a:r>
              <a:rPr lang="en-US" sz="3400" dirty="0" err="1"/>
              <a:t>cilju</a:t>
            </a:r>
            <a:r>
              <a:rPr lang="en-US" sz="3400" dirty="0"/>
              <a:t>.</a:t>
            </a:r>
          </a:p>
          <a:p>
            <a:pPr marL="0" indent="0">
              <a:buNone/>
            </a:pPr>
            <a:r>
              <a:rPr lang="en-US" sz="3400" dirty="0"/>
              <a:t>10.</a:t>
            </a:r>
            <a:r>
              <a:rPr lang="en-US" sz="3400" b="1" dirty="0"/>
              <a:t>UČITE SA PRIJATELJ</a:t>
            </a:r>
            <a:r>
              <a:rPr lang="sr-Latn-RS" sz="3400" b="1" dirty="0"/>
              <a:t>I</a:t>
            </a:r>
            <a:r>
              <a:rPr lang="en-US" sz="3400" b="1" dirty="0"/>
              <a:t>M</a:t>
            </a:r>
            <a:r>
              <a:rPr lang="sr-Latn-RS" sz="3400" b="1" dirty="0"/>
              <a:t>A.</a:t>
            </a:r>
            <a:r>
              <a:rPr lang="en-US" sz="3400" dirty="0"/>
              <a:t> To se </a:t>
            </a:r>
            <a:r>
              <a:rPr lang="en-US" sz="3400" dirty="0" err="1"/>
              <a:t>može</a:t>
            </a:r>
            <a:r>
              <a:rPr lang="en-US" sz="3400" dirty="0"/>
              <a:t> </a:t>
            </a:r>
            <a:r>
              <a:rPr lang="en-US" sz="3400" dirty="0" err="1"/>
              <a:t>ispostaviti</a:t>
            </a:r>
            <a:r>
              <a:rPr lang="en-US" sz="3400" dirty="0"/>
              <a:t> </a:t>
            </a:r>
            <a:r>
              <a:rPr lang="en-US" sz="3400" dirty="0" err="1"/>
              <a:t>kao</a:t>
            </a:r>
            <a:r>
              <a:rPr lang="en-US" sz="3400" dirty="0"/>
              <a:t> </a:t>
            </a:r>
            <a:r>
              <a:rPr lang="en-US" sz="3400" dirty="0" err="1"/>
              <a:t>mnogo</a:t>
            </a:r>
            <a:r>
              <a:rPr lang="en-US" sz="3400" dirty="0"/>
              <a:t> </a:t>
            </a:r>
            <a:r>
              <a:rPr lang="en-US" sz="3400" dirty="0" err="1"/>
              <a:t>lakše</a:t>
            </a:r>
            <a:r>
              <a:rPr lang="en-US" sz="3400" dirty="0"/>
              <a:t>, </a:t>
            </a:r>
            <a:r>
              <a:rPr lang="en-US" sz="3400" dirty="0" err="1"/>
              <a:t>efikasnije</a:t>
            </a:r>
            <a:r>
              <a:rPr lang="en-US" sz="3400" dirty="0"/>
              <a:t> </a:t>
            </a:r>
            <a:r>
              <a:rPr lang="en-US" sz="3400" dirty="0" err="1"/>
              <a:t>i</a:t>
            </a:r>
            <a:r>
              <a:rPr lang="en-US" sz="3400" dirty="0"/>
              <a:t> </a:t>
            </a:r>
            <a:r>
              <a:rPr lang="en-US" sz="3400" dirty="0" err="1"/>
              <a:t>podsticajnije</a:t>
            </a:r>
            <a:r>
              <a:rPr lang="en-US" sz="3400" dirty="0"/>
              <a:t>.</a:t>
            </a:r>
          </a:p>
          <a:p>
            <a:pPr marL="0" indent="0">
              <a:buNone/>
            </a:pPr>
            <a:r>
              <a:rPr lang="en-US" sz="3400" dirty="0"/>
              <a:t>11. </a:t>
            </a:r>
            <a:r>
              <a:rPr lang="sr-Latn-RS" sz="3400" b="1" dirty="0"/>
              <a:t>N</a:t>
            </a:r>
            <a:r>
              <a:rPr lang="en-US" sz="3400" b="1" dirty="0"/>
              <a:t>AGRADITE SE ZA SVAKI USPEH</a:t>
            </a:r>
            <a:r>
              <a:rPr lang="en-US" sz="3400" dirty="0"/>
              <a:t>, </a:t>
            </a:r>
            <a:r>
              <a:rPr lang="en-US" sz="3400" dirty="0" err="1"/>
              <a:t>izvršenje</a:t>
            </a:r>
            <a:r>
              <a:rPr lang="en-US" sz="3400" dirty="0"/>
              <a:t> </a:t>
            </a:r>
            <a:r>
              <a:rPr lang="en-US" sz="3400" dirty="0" err="1"/>
              <a:t>zadatka</a:t>
            </a:r>
            <a:r>
              <a:rPr lang="en-US" sz="3400" dirty="0"/>
              <a:t>. </a:t>
            </a:r>
            <a:r>
              <a:rPr lang="en-US" sz="3400" dirty="0" err="1"/>
              <a:t>Nagrada</a:t>
            </a:r>
            <a:r>
              <a:rPr lang="en-US" sz="3400" dirty="0"/>
              <a:t> </a:t>
            </a:r>
            <a:r>
              <a:rPr lang="en-US" sz="3400" dirty="0" err="1"/>
              <a:t>stvara</a:t>
            </a:r>
            <a:r>
              <a:rPr lang="en-US" sz="3400" dirty="0"/>
              <a:t> </a:t>
            </a:r>
            <a:r>
              <a:rPr lang="en-US" sz="3400" dirty="0" err="1"/>
              <a:t>pozitivne</a:t>
            </a:r>
            <a:r>
              <a:rPr lang="en-US" sz="3400" dirty="0"/>
              <a:t> </a:t>
            </a:r>
            <a:r>
              <a:rPr lang="en-US" sz="3400" dirty="0" err="1"/>
              <a:t>asocijacije</a:t>
            </a:r>
            <a:r>
              <a:rPr lang="en-US" sz="3400" dirty="0"/>
              <a:t>. To </a:t>
            </a:r>
            <a:r>
              <a:rPr lang="en-US" sz="3400" dirty="0" err="1"/>
              <a:t>će</a:t>
            </a:r>
            <a:r>
              <a:rPr lang="en-US" sz="3400" dirty="0"/>
              <a:t> </a:t>
            </a:r>
            <a:r>
              <a:rPr lang="en-US" sz="3400" dirty="0" err="1"/>
              <a:t>vam</a:t>
            </a:r>
            <a:r>
              <a:rPr lang="en-US" sz="3400" dirty="0"/>
              <a:t> </a:t>
            </a:r>
            <a:r>
              <a:rPr lang="en-US" sz="3400" dirty="0" err="1"/>
              <a:t>povećati</a:t>
            </a:r>
            <a:r>
              <a:rPr lang="en-US" sz="3400" dirty="0"/>
              <a:t> </a:t>
            </a:r>
            <a:r>
              <a:rPr lang="en-US" sz="3400" dirty="0" err="1"/>
              <a:t>želju</a:t>
            </a:r>
            <a:r>
              <a:rPr lang="en-US" sz="3400" dirty="0"/>
              <a:t> </a:t>
            </a:r>
            <a:r>
              <a:rPr lang="en-US" sz="3400" dirty="0" err="1"/>
              <a:t>za</a:t>
            </a:r>
            <a:r>
              <a:rPr lang="en-US" sz="3400" dirty="0"/>
              <a:t> </a:t>
            </a:r>
            <a:r>
              <a:rPr lang="en-US" sz="3400" dirty="0" err="1"/>
              <a:t>uspehom</a:t>
            </a:r>
            <a:r>
              <a:rPr lang="en-US" sz="3400" dirty="0"/>
              <a:t>.</a:t>
            </a:r>
            <a:r>
              <a:rPr lang="sr-Latn-RS" sz="3400" dirty="0"/>
              <a:t> </a:t>
            </a:r>
            <a:endParaRPr lang="en-US" sz="3400" dirty="0"/>
          </a:p>
        </p:txBody>
      </p:sp>
      <p:sp>
        <p:nvSpPr>
          <p:cNvPr id="4" name="TextBox 3"/>
          <p:cNvSpPr txBox="1"/>
          <p:nvPr/>
        </p:nvSpPr>
        <p:spPr>
          <a:xfrm>
            <a:off x="6264188" y="291420"/>
            <a:ext cx="2520280" cy="378565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sr-Latn-RS" sz="1200" dirty="0">
                <a:solidFill>
                  <a:schemeClr val="accent2">
                    <a:lumMod val="75000"/>
                  </a:schemeClr>
                </a:solidFill>
              </a:rPr>
              <a:t>PREDUSLOVI ZA UČENJE:</a:t>
            </a:r>
          </a:p>
          <a:p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Uredite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prostor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za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učenje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urednost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je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pola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učenja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(od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plana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torbe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stola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utvrđenog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vremena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...).</a:t>
            </a:r>
          </a:p>
          <a:p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Obezbedite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optimalnu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temperaturu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svetlost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vlažnost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stalno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mesto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ista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situacija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stvara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pozitivne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asocijacije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za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učenje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).</a:t>
            </a:r>
          </a:p>
          <a:p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Pustite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muziku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Ona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pozitivno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deluje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na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emocije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opušta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jača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um,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podstiče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kreativnost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motiviše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telo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nekoliko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puta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olakšava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učenje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Važno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je da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muzika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bude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ugodna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nenametljiva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tiha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za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dobro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raspoloženje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Budite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odmorni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vrlo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važno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za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učenje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je da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imate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dovoljno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</a:rPr>
              <a:t>sna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16216" y="4365104"/>
            <a:ext cx="2448272" cy="230832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sr-Latn-RS" sz="1200" dirty="0">
                <a:solidFill>
                  <a:schemeClr val="accent1">
                    <a:lumMod val="75000"/>
                  </a:schemeClr>
                </a:solidFill>
              </a:rPr>
              <a:t>CILJEVI: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Nezavisnost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 Da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budete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nezavisni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da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živite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od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svog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posla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Obrazovanje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 Da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budete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obrazovani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poljima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koja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vas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zanimaju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Veštine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 Da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posedujete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veštine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koje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danas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nemate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»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Zaposlenje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Učenje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može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da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vam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omogući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bolju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mogućnost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zapošljavanja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89384" y="6519493"/>
            <a:ext cx="80032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000" dirty="0"/>
              <a:t>*preuzeto iz https://pefja.kg.ac.rs/preuzimanje/Materijali_za_nastavu/Nastava2013-2014/Tehnike%20ucenja/vodic-za-ucenje.pdf </a:t>
            </a:r>
            <a:endParaRPr lang="en-US" sz="1000" dirty="0"/>
          </a:p>
        </p:txBody>
      </p:sp>
    </p:spTree>
  </p:cSld>
  <p:clrMapOvr>
    <a:masterClrMapping/>
  </p:clrMapOvr>
  <p:transition spd="med"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/>
          </a:p>
          <a:p>
            <a:pPr algn="ctr">
              <a:buNone/>
            </a:pPr>
            <a:endParaRPr lang="sr-Latn-RS" dirty="0"/>
          </a:p>
          <a:p>
            <a:pPr algn="ctr">
              <a:buNone/>
            </a:pPr>
            <a:endParaRPr lang="sr-Latn-RS"/>
          </a:p>
          <a:p>
            <a:pPr algn="ctr">
              <a:buNone/>
            </a:pPr>
            <a:r>
              <a:rPr lang="sr-Latn-RS"/>
              <a:t>HVALA NA PAŽNJI!</a:t>
            </a:r>
            <a:endParaRPr lang="en-US" dirty="0"/>
          </a:p>
        </p:txBody>
      </p:sp>
    </p:spTree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MOTIVACIJA JE...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pokretačka</a:t>
            </a:r>
            <a:r>
              <a:rPr lang="en-US" dirty="0"/>
              <a:t> </a:t>
            </a:r>
            <a:r>
              <a:rPr lang="en-US" dirty="0" err="1"/>
              <a:t>snaga</a:t>
            </a:r>
            <a:r>
              <a:rPr lang="en-US" dirty="0"/>
              <a:t> </a:t>
            </a:r>
            <a:r>
              <a:rPr lang="en-US" dirty="0" err="1"/>
              <a:t>pojedinca</a:t>
            </a:r>
            <a:r>
              <a:rPr lang="en-US" dirty="0"/>
              <a:t>,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podstiče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kretanje</a:t>
            </a:r>
            <a:r>
              <a:rPr lang="en-US" dirty="0"/>
              <a:t>,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delanje</a:t>
            </a:r>
            <a:r>
              <a:rPr lang="en-US" dirty="0"/>
              <a:t>,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izaziva</a:t>
            </a:r>
            <a:r>
              <a:rPr lang="en-US" dirty="0"/>
              <a:t> </a:t>
            </a:r>
            <a:r>
              <a:rPr lang="en-US" dirty="0" err="1"/>
              <a:t>određeno</a:t>
            </a:r>
            <a:r>
              <a:rPr lang="en-US" dirty="0"/>
              <a:t> </a:t>
            </a:r>
            <a:r>
              <a:rPr lang="en-US" dirty="0" err="1"/>
              <a:t>ponašanje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to </a:t>
            </a:r>
            <a:r>
              <a:rPr lang="en-US" dirty="0" err="1"/>
              <a:t>ponašanje</a:t>
            </a:r>
            <a:r>
              <a:rPr lang="en-US" dirty="0"/>
              <a:t> </a:t>
            </a:r>
            <a:r>
              <a:rPr lang="en-US" dirty="0" err="1"/>
              <a:t>održava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usmerava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nekom</a:t>
            </a:r>
            <a:r>
              <a:rPr lang="en-US" dirty="0"/>
              <a:t> </a:t>
            </a:r>
            <a:r>
              <a:rPr lang="en-US" dirty="0" err="1"/>
              <a:t>cilju</a:t>
            </a:r>
            <a:r>
              <a:rPr lang="en-US" dirty="0"/>
              <a:t>. </a:t>
            </a:r>
          </a:p>
          <a:p>
            <a:r>
              <a:rPr lang="en-US" dirty="0"/>
              <a:t>u </a:t>
            </a:r>
            <a:r>
              <a:rPr lang="en-US" dirty="0" err="1"/>
              <a:t>osnovi</a:t>
            </a:r>
            <a:r>
              <a:rPr lang="en-US" dirty="0"/>
              <a:t> </a:t>
            </a:r>
            <a:r>
              <a:rPr lang="en-US" dirty="0" err="1"/>
              <a:t>termina</a:t>
            </a:r>
            <a:r>
              <a:rPr lang="en-US" dirty="0"/>
              <a:t> </a:t>
            </a:r>
            <a:r>
              <a:rPr lang="en-US" dirty="0" err="1"/>
              <a:t>motivacija</a:t>
            </a:r>
            <a:r>
              <a:rPr lang="en-US" dirty="0"/>
              <a:t> </a:t>
            </a:r>
            <a:r>
              <a:rPr lang="en-US" dirty="0" err="1"/>
              <a:t>nalazi</a:t>
            </a:r>
            <a:r>
              <a:rPr lang="en-US" dirty="0"/>
              <a:t> se </a:t>
            </a:r>
            <a:r>
              <a:rPr lang="en-US" dirty="0" err="1"/>
              <a:t>latinska</a:t>
            </a:r>
            <a:r>
              <a:rPr lang="en-US" dirty="0"/>
              <a:t> </a:t>
            </a:r>
            <a:r>
              <a:rPr lang="en-US" dirty="0" err="1"/>
              <a:t>reč</a:t>
            </a:r>
            <a:r>
              <a:rPr lang="en-US" dirty="0"/>
              <a:t> </a:t>
            </a:r>
            <a:r>
              <a:rPr lang="en-US" dirty="0" err="1"/>
              <a:t>motus</a:t>
            </a:r>
            <a:r>
              <a:rPr lang="en-US" dirty="0"/>
              <a:t>, moves, </a:t>
            </a:r>
            <a:r>
              <a:rPr lang="en-US" dirty="0" err="1"/>
              <a:t>movere</a:t>
            </a:r>
            <a:r>
              <a:rPr lang="en-US" dirty="0"/>
              <a:t>–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znači</a:t>
            </a:r>
            <a:r>
              <a:rPr lang="en-US" dirty="0"/>
              <a:t> </a:t>
            </a:r>
            <a:r>
              <a:rPr lang="en-US" dirty="0" err="1"/>
              <a:t>kretanje</a:t>
            </a:r>
            <a:r>
              <a:rPr lang="en-US" dirty="0"/>
              <a:t>, </a:t>
            </a:r>
            <a:r>
              <a:rPr lang="en-US" dirty="0" err="1"/>
              <a:t>kretati</a:t>
            </a:r>
            <a:r>
              <a:rPr lang="en-US" dirty="0"/>
              <a:t> se. </a:t>
            </a:r>
          </a:p>
          <a:p>
            <a:r>
              <a:rPr lang="en-US" dirty="0" err="1"/>
              <a:t>Međutim</a:t>
            </a:r>
            <a:r>
              <a:rPr lang="en-US" dirty="0"/>
              <a:t>, ova </a:t>
            </a:r>
            <a:r>
              <a:rPr lang="en-US" dirty="0" err="1"/>
              <a:t>latinska</a:t>
            </a:r>
            <a:r>
              <a:rPr lang="en-US" dirty="0"/>
              <a:t> </a:t>
            </a:r>
            <a:r>
              <a:rPr lang="en-US" dirty="0" err="1"/>
              <a:t>reč</a:t>
            </a:r>
            <a:r>
              <a:rPr lang="en-US" dirty="0"/>
              <a:t> </a:t>
            </a:r>
            <a:r>
              <a:rPr lang="en-US" dirty="0" err="1"/>
              <a:t>nalazi</a:t>
            </a:r>
            <a:r>
              <a:rPr lang="en-US" dirty="0"/>
              <a:t> se </a:t>
            </a:r>
            <a:r>
              <a:rPr lang="en-US" dirty="0" err="1"/>
              <a:t>i</a:t>
            </a:r>
            <a:r>
              <a:rPr lang="en-US" dirty="0"/>
              <a:t> u </a:t>
            </a:r>
            <a:r>
              <a:rPr lang="en-US" dirty="0" err="1"/>
              <a:t>osnovi</a:t>
            </a:r>
            <a:r>
              <a:rPr lang="en-US" dirty="0"/>
              <a:t> </a:t>
            </a:r>
            <a:r>
              <a:rPr lang="en-US" dirty="0" err="1"/>
              <a:t>engleskih</a:t>
            </a:r>
            <a:r>
              <a:rPr lang="en-US" dirty="0"/>
              <a:t> </a:t>
            </a:r>
            <a:r>
              <a:rPr lang="en-US" dirty="0" err="1"/>
              <a:t>reči</a:t>
            </a:r>
            <a:r>
              <a:rPr lang="en-US" dirty="0"/>
              <a:t> – motion </a:t>
            </a:r>
            <a:r>
              <a:rPr lang="en-US" dirty="0" err="1"/>
              <a:t>i</a:t>
            </a:r>
            <a:r>
              <a:rPr lang="en-US" dirty="0"/>
              <a:t> emotion –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pruža</a:t>
            </a:r>
            <a:r>
              <a:rPr lang="en-US" dirty="0"/>
              <a:t> </a:t>
            </a:r>
            <a:r>
              <a:rPr lang="en-US" dirty="0" err="1"/>
              <a:t>uvid</a:t>
            </a:r>
            <a:r>
              <a:rPr lang="en-US" dirty="0"/>
              <a:t> u </a:t>
            </a:r>
            <a:r>
              <a:rPr lang="en-US" dirty="0" err="1"/>
              <a:t>složenost</a:t>
            </a:r>
            <a:r>
              <a:rPr lang="en-US" dirty="0"/>
              <a:t> </a:t>
            </a:r>
            <a:r>
              <a:rPr lang="en-US" dirty="0" err="1"/>
              <a:t>motivacije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konstrukta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„</a:t>
            </a:r>
            <a:r>
              <a:rPr lang="sr-Latn-RS" dirty="0"/>
              <a:t>ČUVENA</a:t>
            </a:r>
            <a:r>
              <a:rPr lang="sr-Cyrl-RS" dirty="0"/>
              <a:t>“ </a:t>
            </a:r>
            <a:r>
              <a:rPr lang="sr-Latn-RS" dirty="0"/>
              <a:t>PIRAMIDA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180528" y="1600200"/>
            <a:ext cx="7467600" cy="4873752"/>
          </a:xfrm>
        </p:spPr>
        <p:txBody>
          <a:bodyPr/>
          <a:lstStyle/>
          <a:p>
            <a:r>
              <a:rPr lang="sr-Latn-RS" dirty="0"/>
              <a:t>Maslovljeva hijerarhija motiva</a:t>
            </a:r>
            <a:endParaRPr lang="sr-Cyrl-R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No photo description availabl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04864"/>
            <a:ext cx="5156002" cy="393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" y="6329936"/>
            <a:ext cx="771520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sz="1000" dirty="0">
                <a:solidFill>
                  <a:schemeClr val="tx1"/>
                </a:solidFill>
              </a:rPr>
              <a:t>-slika preuzeta sa https://riznicazlatnihideja.wordpress.com/2014/10/07/maslowljeva-piramida-ljudskih-potreba/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r>
              <a:rPr lang="sr-Latn-RS" dirty="0"/>
              <a:t>POTREBE+VREDNOSTI+CILJEVI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Mulins</a:t>
            </a:r>
            <a:r>
              <a:rPr lang="en-US" dirty="0"/>
              <a:t> (2002): </a:t>
            </a:r>
            <a:r>
              <a:rPr lang="en-US" dirty="0" err="1"/>
              <a:t>motivacija</a:t>
            </a:r>
            <a:r>
              <a:rPr lang="en-US" dirty="0"/>
              <a:t> je </a:t>
            </a:r>
            <a:r>
              <a:rPr lang="en-US" dirty="0" err="1"/>
              <a:t>pokretačka</a:t>
            </a:r>
            <a:r>
              <a:rPr lang="en-US" dirty="0"/>
              <a:t> </a:t>
            </a:r>
            <a:r>
              <a:rPr lang="en-US" dirty="0" err="1"/>
              <a:t>snaga</a:t>
            </a:r>
            <a:r>
              <a:rPr lang="en-US" dirty="0"/>
              <a:t> </a:t>
            </a:r>
            <a:r>
              <a:rPr lang="en-US" dirty="0" err="1"/>
              <a:t>pomoću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ljudi</a:t>
            </a:r>
            <a:r>
              <a:rPr lang="en-US" dirty="0"/>
              <a:t> </a:t>
            </a:r>
            <a:r>
              <a:rPr lang="en-US" dirty="0" err="1"/>
              <a:t>ostvaruju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ciljeve</a:t>
            </a:r>
            <a:r>
              <a:rPr lang="en-US" dirty="0"/>
              <a:t>, </a:t>
            </a:r>
            <a:r>
              <a:rPr lang="en-US" dirty="0" err="1"/>
              <a:t>potrebe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vrednosti</a:t>
            </a:r>
            <a:r>
              <a:rPr lang="en-US" dirty="0"/>
              <a:t>. </a:t>
            </a:r>
          </a:p>
          <a:p>
            <a:r>
              <a:rPr lang="en-US" dirty="0" err="1"/>
              <a:t>Važni</a:t>
            </a:r>
            <a:r>
              <a:rPr lang="en-US" dirty="0"/>
              <a:t> </a:t>
            </a:r>
            <a:r>
              <a:rPr lang="en-US" dirty="0" err="1"/>
              <a:t>elementi</a:t>
            </a:r>
            <a:r>
              <a:rPr lang="en-US" dirty="0"/>
              <a:t> </a:t>
            </a:r>
            <a:r>
              <a:rPr lang="en-US" dirty="0" err="1"/>
              <a:t>ovog</a:t>
            </a:r>
            <a:r>
              <a:rPr lang="en-US" dirty="0"/>
              <a:t> </a:t>
            </a:r>
            <a:r>
              <a:rPr lang="en-US" dirty="0" err="1"/>
              <a:t>određenja</a:t>
            </a:r>
            <a:r>
              <a:rPr lang="en-US" dirty="0"/>
              <a:t> </a:t>
            </a:r>
            <a:r>
              <a:rPr lang="en-US" dirty="0" err="1"/>
              <a:t>odnose</a:t>
            </a:r>
            <a:r>
              <a:rPr lang="en-US" dirty="0"/>
              <a:t> se </a:t>
            </a:r>
            <a:r>
              <a:rPr lang="en-US" dirty="0" err="1"/>
              <a:t>upravo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potrebe</a:t>
            </a:r>
            <a:r>
              <a:rPr lang="en-US" dirty="0"/>
              <a:t>, </a:t>
            </a:r>
            <a:r>
              <a:rPr lang="en-US" dirty="0" err="1"/>
              <a:t>vrednosti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ciljeve</a:t>
            </a:r>
            <a:r>
              <a:rPr lang="en-US" dirty="0"/>
              <a:t>,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predstavljaju</a:t>
            </a:r>
            <a:r>
              <a:rPr lang="en-US" dirty="0"/>
              <a:t> </a:t>
            </a:r>
            <a:r>
              <a:rPr lang="en-US" dirty="0" err="1"/>
              <a:t>osnovu</a:t>
            </a:r>
            <a:r>
              <a:rPr lang="en-US" dirty="0"/>
              <a:t> </a:t>
            </a:r>
            <a:r>
              <a:rPr lang="en-US" dirty="0" err="1"/>
              <a:t>motivacije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vodi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akciji</a:t>
            </a:r>
            <a:r>
              <a:rPr lang="en-US" dirty="0"/>
              <a:t>:</a:t>
            </a:r>
          </a:p>
          <a:p>
            <a:r>
              <a:rPr lang="en-US" dirty="0"/>
              <a:t>➀ </a:t>
            </a:r>
            <a:r>
              <a:rPr lang="en-US" dirty="0" err="1"/>
              <a:t>Potrebe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osnova</a:t>
            </a:r>
            <a:r>
              <a:rPr lang="en-US" dirty="0"/>
              <a:t> </a:t>
            </a:r>
            <a:r>
              <a:rPr lang="en-US" dirty="0" err="1"/>
              <a:t>opstanka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fizičke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psih</a:t>
            </a:r>
            <a:r>
              <a:rPr lang="sr-Latn-RS" altLang="en-US" dirty="0" err="1"/>
              <a:t>o</a:t>
            </a:r>
            <a:r>
              <a:rPr lang="en-US" dirty="0" err="1"/>
              <a:t>loške</a:t>
            </a:r>
            <a:r>
              <a:rPr lang="en-US" dirty="0"/>
              <a:t>; </a:t>
            </a:r>
            <a:r>
              <a:rPr lang="en-US" dirty="0" err="1"/>
              <a:t>na</a:t>
            </a:r>
            <a:r>
              <a:rPr lang="en-US" dirty="0"/>
              <a:t> primer, glad, </a:t>
            </a:r>
            <a:r>
              <a:rPr lang="en-US" dirty="0" err="1"/>
              <a:t>žeđ</a:t>
            </a:r>
            <a:r>
              <a:rPr lang="en-US" dirty="0"/>
              <a:t>, </a:t>
            </a:r>
            <a:r>
              <a:rPr lang="en-US" dirty="0" err="1"/>
              <a:t>potreba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pripadanjem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uvažavanjem</a:t>
            </a:r>
            <a:r>
              <a:rPr lang="en-US" dirty="0"/>
              <a:t>.</a:t>
            </a:r>
          </a:p>
          <a:p>
            <a:r>
              <a:rPr lang="en-US" dirty="0"/>
              <a:t>➁ </a:t>
            </a:r>
            <a:r>
              <a:rPr lang="en-US" dirty="0" err="1"/>
              <a:t>Vrednosti</a:t>
            </a:r>
            <a:r>
              <a:rPr lang="en-US" dirty="0"/>
              <a:t> </a:t>
            </a:r>
            <a:r>
              <a:rPr lang="en-US" dirty="0" err="1"/>
              <a:t>predstavljaju</a:t>
            </a:r>
            <a:r>
              <a:rPr lang="en-US" dirty="0"/>
              <a:t> </a:t>
            </a:r>
            <a:r>
              <a:rPr lang="en-US" dirty="0" err="1"/>
              <a:t>važan</a:t>
            </a:r>
            <a:r>
              <a:rPr lang="en-US" dirty="0"/>
              <a:t> element </a:t>
            </a:r>
            <a:r>
              <a:rPr lang="en-US" dirty="0" err="1"/>
              <a:t>motivacije</a:t>
            </a:r>
            <a:r>
              <a:rPr lang="en-US" dirty="0"/>
              <a:t>, </a:t>
            </a:r>
            <a:r>
              <a:rPr lang="en-US" dirty="0" err="1"/>
              <a:t>jer</a:t>
            </a:r>
            <a:r>
              <a:rPr lang="en-US" dirty="0"/>
              <a:t> se </a:t>
            </a:r>
            <a:r>
              <a:rPr lang="en-US" dirty="0" err="1"/>
              <a:t>odnose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verovanje</a:t>
            </a:r>
            <a:r>
              <a:rPr lang="en-US" dirty="0"/>
              <a:t> o tome </a:t>
            </a:r>
            <a:r>
              <a:rPr lang="en-US" dirty="0" err="1"/>
              <a:t>šta</a:t>
            </a:r>
            <a:r>
              <a:rPr lang="en-US" dirty="0"/>
              <a:t> je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pojedinca</a:t>
            </a:r>
            <a:r>
              <a:rPr lang="en-US" dirty="0"/>
              <a:t> </a:t>
            </a:r>
            <a:r>
              <a:rPr lang="en-US" dirty="0" err="1"/>
              <a:t>poželjno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korisno</a:t>
            </a:r>
            <a:r>
              <a:rPr lang="en-US" dirty="0"/>
              <a:t>. Na primer, to </a:t>
            </a:r>
            <a:r>
              <a:rPr lang="en-US" dirty="0" err="1"/>
              <a:t>su</a:t>
            </a:r>
            <a:r>
              <a:rPr lang="en-US" dirty="0"/>
              <a:t>: </a:t>
            </a:r>
            <a:r>
              <a:rPr lang="en-US" dirty="0" err="1"/>
              <a:t>porodica</a:t>
            </a:r>
            <a:r>
              <a:rPr lang="en-US" dirty="0"/>
              <a:t>, </a:t>
            </a:r>
            <a:r>
              <a:rPr lang="en-US" dirty="0" err="1"/>
              <a:t>zdravlje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dobrostanje</a:t>
            </a:r>
            <a:r>
              <a:rPr lang="en-US" dirty="0"/>
              <a:t>.</a:t>
            </a:r>
          </a:p>
          <a:p>
            <a:r>
              <a:rPr lang="en-US" dirty="0"/>
              <a:t>➂ </a:t>
            </a:r>
            <a:r>
              <a:rPr lang="en-US" dirty="0" err="1"/>
              <a:t>Ciljevi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ishodi</a:t>
            </a:r>
            <a:r>
              <a:rPr lang="en-US" dirty="0"/>
              <a:t> </a:t>
            </a:r>
            <a:r>
              <a:rPr lang="en-US" dirty="0" err="1"/>
              <a:t>kojima</a:t>
            </a:r>
            <a:r>
              <a:rPr lang="en-US" dirty="0"/>
              <a:t> se </a:t>
            </a:r>
            <a:r>
              <a:rPr lang="en-US" dirty="0" err="1"/>
              <a:t>vodimo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4"/>
          <p:cNvSpPr>
            <a:spLocks noGrp="1"/>
          </p:cNvSpPr>
          <p:nvPr>
            <p:ph idx="1"/>
          </p:nvPr>
        </p:nvSpPr>
        <p:spPr>
          <a:xfrm>
            <a:off x="683568" y="548680"/>
            <a:ext cx="7920880" cy="4766270"/>
          </a:xfrm>
        </p:spPr>
        <p:txBody>
          <a:bodyPr/>
          <a:lstStyle/>
          <a:p>
            <a:pPr algn="ctr">
              <a:buFont typeface="Wingdings 3" panose="05040102010807070707" pitchFamily="18" charset="2"/>
              <a:buNone/>
            </a:pPr>
            <a:r>
              <a:rPr lang="en-US" altLang="en-US" b="1" dirty="0"/>
              <a:t>MODEL MOTIVACIJE</a:t>
            </a:r>
            <a:endParaRPr lang="sr-Latn-RS" altLang="en-US" b="1" dirty="0"/>
          </a:p>
          <a:p>
            <a:pPr algn="ctr">
              <a:buNone/>
            </a:pPr>
            <a:r>
              <a:rPr lang="en-US" i="1" dirty="0" err="1"/>
              <a:t>motivacija</a:t>
            </a:r>
            <a:r>
              <a:rPr lang="en-US" i="1" dirty="0"/>
              <a:t> </a:t>
            </a:r>
            <a:r>
              <a:rPr lang="en-US" i="1" dirty="0" err="1"/>
              <a:t>svojstvena</a:t>
            </a:r>
            <a:r>
              <a:rPr lang="en-US" i="1" dirty="0"/>
              <a:t> </a:t>
            </a:r>
            <a:r>
              <a:rPr lang="en-US" i="1" dirty="0" err="1"/>
              <a:t>svakoj</a:t>
            </a:r>
            <a:r>
              <a:rPr lang="en-US" i="1" dirty="0"/>
              <a:t> </a:t>
            </a:r>
            <a:r>
              <a:rPr lang="en-US" i="1" dirty="0" err="1"/>
              <a:t>individui</a:t>
            </a:r>
            <a:r>
              <a:rPr lang="en-US" i="1" dirty="0"/>
              <a:t>, da je </a:t>
            </a:r>
            <a:r>
              <a:rPr lang="en-US" i="1" dirty="0" err="1"/>
              <a:t>rezultat</a:t>
            </a:r>
            <a:r>
              <a:rPr lang="en-US" i="1" dirty="0"/>
              <a:t> </a:t>
            </a:r>
            <a:r>
              <a:rPr lang="en-US" i="1" dirty="0" err="1"/>
              <a:t>njenih</a:t>
            </a:r>
            <a:r>
              <a:rPr lang="en-US" i="1" dirty="0"/>
              <a:t> </a:t>
            </a:r>
            <a:r>
              <a:rPr lang="en-US" i="1" dirty="0" err="1"/>
              <a:t>potreba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i="1" dirty="0" err="1"/>
              <a:t>vrednosti</a:t>
            </a:r>
            <a:r>
              <a:rPr lang="en-US" i="1" dirty="0"/>
              <a:t>, </a:t>
            </a:r>
            <a:r>
              <a:rPr lang="en-US" i="1" dirty="0" err="1"/>
              <a:t>koje</a:t>
            </a:r>
            <a:r>
              <a:rPr lang="en-US" i="1" dirty="0"/>
              <a:t> </a:t>
            </a:r>
            <a:r>
              <a:rPr lang="en-US" i="1" dirty="0" err="1"/>
              <a:t>stvaraju</a:t>
            </a:r>
            <a:r>
              <a:rPr lang="en-US" i="1" dirty="0"/>
              <a:t> </a:t>
            </a:r>
            <a:r>
              <a:rPr lang="en-US" i="1" dirty="0" err="1"/>
              <a:t>konkretne</a:t>
            </a:r>
            <a:r>
              <a:rPr lang="en-US" i="1" dirty="0"/>
              <a:t> </a:t>
            </a:r>
            <a:r>
              <a:rPr lang="en-US" i="1" dirty="0" err="1"/>
              <a:t>ciljeve</a:t>
            </a:r>
            <a:r>
              <a:rPr lang="en-US" i="1" dirty="0"/>
              <a:t>, </a:t>
            </a:r>
            <a:r>
              <a:rPr lang="en-US" i="1" dirty="0" err="1"/>
              <a:t>koji</a:t>
            </a:r>
            <a:r>
              <a:rPr lang="en-US" i="1" dirty="0"/>
              <a:t> se </a:t>
            </a:r>
            <a:r>
              <a:rPr lang="en-US" i="1" dirty="0" err="1"/>
              <a:t>zatim</a:t>
            </a:r>
            <a:r>
              <a:rPr lang="en-US" i="1" dirty="0"/>
              <a:t> </a:t>
            </a:r>
            <a:r>
              <a:rPr lang="en-US" i="1" dirty="0" err="1"/>
              <a:t>sprovode</a:t>
            </a:r>
            <a:r>
              <a:rPr lang="en-US" i="1" dirty="0"/>
              <a:t> u </a:t>
            </a:r>
            <a:r>
              <a:rPr lang="en-US" i="1" dirty="0" err="1"/>
              <a:t>akciju</a:t>
            </a:r>
            <a:r>
              <a:rPr lang="en-US" i="1" dirty="0"/>
              <a:t>.</a:t>
            </a:r>
            <a:endParaRPr lang="en-US" dirty="0"/>
          </a:p>
          <a:p>
            <a:pPr algn="ctr">
              <a:buFont typeface="Wingdings 3" panose="05040102010807070707" pitchFamily="18" charset="2"/>
              <a:buNone/>
            </a:pPr>
            <a:endParaRPr lang="en-US" altLang="en-US" b="1" dirty="0"/>
          </a:p>
          <a:p>
            <a:endParaRPr lang="en-US" altLang="en-US" dirty="0"/>
          </a:p>
          <a:p>
            <a:pPr>
              <a:buFont typeface="Wingdings 3" panose="05040102010807070707" pitchFamily="18" charset="2"/>
              <a:buNone/>
            </a:pPr>
            <a:endParaRPr lang="en-US" altLang="en-US" b="1" dirty="0"/>
          </a:p>
          <a:p>
            <a:pPr>
              <a:buFont typeface="Wingdings 3" panose="05040102010807070707" pitchFamily="18" charset="2"/>
              <a:buNone/>
            </a:pPr>
            <a:endParaRPr lang="hr-HR" altLang="en-US" b="1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1547664" y="2348880"/>
          <a:ext cx="614015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634082"/>
          </a:xfrm>
        </p:spPr>
        <p:txBody>
          <a:bodyPr>
            <a:normAutofit fontScale="90000"/>
          </a:bodyPr>
          <a:lstStyle/>
          <a:p>
            <a:r>
              <a:rPr lang="sr-Latn-RS" dirty="0"/>
              <a:t>UNUTRAŠNJA I SPOLJAŠNJA MOTIVACIJA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208912" cy="5565232"/>
          </a:xfrm>
        </p:spPr>
        <p:txBody>
          <a:bodyPr/>
          <a:lstStyle/>
          <a:p>
            <a:r>
              <a:rPr lang="pl-PL" altLang="en-US" dirty="0"/>
              <a:t>Unutrašnja (intrinzična) motivacija – aktivnosti koje su </a:t>
            </a:r>
            <a:r>
              <a:rPr lang="en-US" altLang="en-US" dirty="0"/>
              <a:t>u </a:t>
            </a:r>
            <a:r>
              <a:rPr lang="pl-PL" altLang="en-US" dirty="0"/>
              <a:t>ljudima same po sebi  važne i donose zadovoljstvo</a:t>
            </a:r>
            <a:r>
              <a:rPr lang="en-US" altLang="en-US" dirty="0"/>
              <a:t>.</a:t>
            </a:r>
            <a:endParaRPr lang="sr-Latn-ME" altLang="en-US" dirty="0"/>
          </a:p>
          <a:p>
            <a:pPr marL="0" indent="0">
              <a:buNone/>
            </a:pPr>
            <a:endParaRPr lang="sr-Latn-ME" altLang="en-US" dirty="0"/>
          </a:p>
          <a:p>
            <a:pPr marL="0" indent="0">
              <a:buNone/>
            </a:pPr>
            <a:endParaRPr lang="sr-Latn-ME" altLang="en-US" dirty="0"/>
          </a:p>
          <a:p>
            <a:pPr marL="0" indent="0">
              <a:buNone/>
            </a:pPr>
            <a:endParaRPr lang="sr-Latn-ME" altLang="en-US" dirty="0"/>
          </a:p>
          <a:p>
            <a:pPr algn="just"/>
            <a:r>
              <a:rPr lang="pl-PL" altLang="en-US" dirty="0"/>
              <a:t>Spoljašnja (ekstrinzična</a:t>
            </a:r>
            <a:r>
              <a:rPr lang="pl-PL" altLang="en-US" b="1" dirty="0"/>
              <a:t>)</a:t>
            </a:r>
            <a:r>
              <a:rPr lang="pl-PL" altLang="en-US" dirty="0"/>
              <a:t> – aktivnosti koje pokreću, održavaju ponašanje pojedinca zbog „dobitka’’ koji može biti socijalno odobravanje, izbegavanje neuspešnosti ili kazne, dobra ocena, nagrada... ali ne i sama aktivnost.</a:t>
            </a:r>
          </a:p>
          <a:p>
            <a:endParaRPr lang="en-US" dirty="0"/>
          </a:p>
        </p:txBody>
      </p:sp>
      <p:pic>
        <p:nvPicPr>
          <p:cNvPr id="2050" name="Picture 2" descr="ZANIMLJIVE I SMEŠNE SLIKE GALERIJA 1539 SLIKA : MOTIVACIJA ZA UCENJ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280" r="12096" b="12914"/>
          <a:stretch>
            <a:fillRect/>
          </a:stretch>
        </p:blipFill>
        <p:spPr bwMode="auto">
          <a:xfrm>
            <a:off x="5295900" y="5128482"/>
            <a:ext cx="1800200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otivacija za učenje - BezBri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2"/>
          <a:stretch>
            <a:fillRect/>
          </a:stretch>
        </p:blipFill>
        <p:spPr bwMode="auto">
          <a:xfrm>
            <a:off x="1763687" y="5157192"/>
            <a:ext cx="1800200" cy="11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otivacija za učenje: Kako se motivirati za učenje? - MaminSvijet.h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772816"/>
            <a:ext cx="1694865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Kako motivisati dete u učenju - Iva Pavlović Pušica (intervju) |  SeoExpert.r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1772816"/>
            <a:ext cx="1796380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1520" y="6459489"/>
            <a:ext cx="80032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000" dirty="0"/>
              <a:t>*slika preuzeta sa https://opusteno.rs/poster-vazno-je-pronaci-motivaciju-za-o6939.html</a:t>
            </a:r>
            <a:endParaRPr lang="en-US" sz="1000" dirty="0"/>
          </a:p>
        </p:txBody>
      </p:sp>
    </p:spTree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l="15567" t="23525" r="15005" b="9618"/>
          <a:stretch>
            <a:fillRect/>
          </a:stretch>
        </p:blipFill>
        <p:spPr>
          <a:xfrm>
            <a:off x="395536" y="274637"/>
            <a:ext cx="5688632" cy="3154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3271" t="36204" r="43061" b="31343"/>
          <a:stretch>
            <a:fillRect/>
          </a:stretch>
        </p:blipFill>
        <p:spPr>
          <a:xfrm>
            <a:off x="3203848" y="3828302"/>
            <a:ext cx="5544616" cy="2855938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en-US" b="1" dirty="0"/>
              <a:t>MOTIVACIJA I EMOCIJE</a:t>
            </a:r>
            <a:br>
              <a:rPr lang="hr-HR" alt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Font typeface="Wingdings 3" panose="05040102010807070707" pitchFamily="18" charset="2"/>
              <a:buNone/>
            </a:pPr>
            <a:r>
              <a:rPr lang="hr-HR" altLang="en-US" dirty="0"/>
              <a:t>Emocije imaju poseban značaj za motivaciju</a:t>
            </a:r>
            <a:endParaRPr lang="en-US" altLang="en-US" dirty="0"/>
          </a:p>
          <a:p>
            <a:pPr algn="ctr">
              <a:buFont typeface="Wingdings 3" panose="05040102010807070707" pitchFamily="18" charset="2"/>
              <a:buNone/>
            </a:pPr>
            <a:r>
              <a:rPr lang="hr-HR" altLang="en-US" dirty="0"/>
              <a:t>jer mobilišu celokupnu energiju pojedinca.</a:t>
            </a:r>
          </a:p>
          <a:p>
            <a:pPr>
              <a:lnSpc>
                <a:spcPct val="90000"/>
              </a:lnSpc>
              <a:buNone/>
            </a:pPr>
            <a:endParaRPr lang="hr-HR" altLang="en-US" sz="1200" dirty="0"/>
          </a:p>
          <a:p>
            <a:pPr algn="ctr">
              <a:lnSpc>
                <a:spcPct val="90000"/>
              </a:lnSpc>
              <a:buNone/>
            </a:pPr>
            <a:r>
              <a:rPr lang="hr-HR" altLang="en-US" dirty="0"/>
              <a:t>Emocije pomažu ostvarivanju ciljeva jer daju intenzitet i snagu aktivnostima koje su izazvane motivima.</a:t>
            </a:r>
          </a:p>
          <a:p>
            <a:pPr algn="ctr">
              <a:lnSpc>
                <a:spcPct val="90000"/>
              </a:lnSpc>
              <a:buNone/>
            </a:pPr>
            <a:endParaRPr lang="hr-HR" altLang="en-US" b="1" dirty="0"/>
          </a:p>
          <a:p>
            <a:endParaRPr lang="en-US" dirty="0"/>
          </a:p>
        </p:txBody>
      </p:sp>
      <p:pic>
        <p:nvPicPr>
          <p:cNvPr id="4" name="Picture 4" descr="http://www.motivation-emotion.com/wp-content/uploads/2010/09/Motivation.png"/>
          <p:cNvPicPr>
            <a:picLocks noChangeAspect="1" noChangeArrowheads="1"/>
          </p:cNvPicPr>
          <p:nvPr/>
        </p:nvPicPr>
        <p:blipFill>
          <a:blip r:embed="rId2">
            <a:lum bright="-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2" y="4365104"/>
            <a:ext cx="6086475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sr-Latn-RS" dirty="0"/>
              <a:t>RAZLOZI NEDOTATKA MOTIVACIJE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6886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✦ </a:t>
            </a:r>
            <a:r>
              <a:rPr lang="sr-Latn-RS" dirty="0"/>
              <a:t>Nedostatak vere u sopstvene sposobnosti;</a:t>
            </a:r>
          </a:p>
          <a:p>
            <a:pPr marL="0" indent="0">
              <a:buNone/>
            </a:pPr>
            <a:r>
              <a:rPr lang="en-US" dirty="0"/>
              <a:t>✦ </a:t>
            </a:r>
            <a:r>
              <a:rPr lang="en-US" dirty="0" err="1"/>
              <a:t>Strah</a:t>
            </a:r>
            <a:r>
              <a:rPr lang="en-US" dirty="0"/>
              <a:t> od </a:t>
            </a:r>
            <a:r>
              <a:rPr lang="en-US" dirty="0" err="1"/>
              <a:t>neuspeha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✦ </a:t>
            </a:r>
            <a:r>
              <a:rPr lang="en-US" dirty="0" err="1"/>
              <a:t>Strah</a:t>
            </a:r>
            <a:r>
              <a:rPr lang="en-US" dirty="0"/>
              <a:t> od </a:t>
            </a:r>
            <a:r>
              <a:rPr lang="en-US" dirty="0" err="1"/>
              <a:t>reakcija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✦ </a:t>
            </a:r>
            <a:r>
              <a:rPr lang="en-US" dirty="0" err="1"/>
              <a:t>Navika</a:t>
            </a:r>
            <a:r>
              <a:rPr lang="en-US" dirty="0"/>
              <a:t> </a:t>
            </a:r>
            <a:r>
              <a:rPr lang="en-US" dirty="0" err="1"/>
              <a:t>odugovlačenja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✦ </a:t>
            </a:r>
            <a:r>
              <a:rPr lang="en-US" dirty="0" err="1"/>
              <a:t>Lenjost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✦ </a:t>
            </a:r>
            <a:r>
              <a:rPr lang="en-US" dirty="0" err="1"/>
              <a:t>Uverenje</a:t>
            </a:r>
            <a:r>
              <a:rPr lang="en-US" dirty="0"/>
              <a:t> da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mnogo</a:t>
            </a:r>
            <a:r>
              <a:rPr lang="en-US" dirty="0"/>
              <a:t> </a:t>
            </a:r>
            <a:r>
              <a:rPr lang="en-US" dirty="0" err="1"/>
              <a:t>prečih</a:t>
            </a:r>
            <a:r>
              <a:rPr lang="en-US" dirty="0"/>
              <a:t>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uraditi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✦ </a:t>
            </a:r>
            <a:r>
              <a:rPr lang="en-US" dirty="0" err="1"/>
              <a:t>Stres</a:t>
            </a:r>
            <a:r>
              <a:rPr lang="en-US" dirty="0"/>
              <a:t>, </a:t>
            </a:r>
            <a:r>
              <a:rPr lang="en-US" dirty="0" err="1"/>
              <a:t>anksioznost</a:t>
            </a:r>
            <a:r>
              <a:rPr lang="en-US" dirty="0"/>
              <a:t>, </a:t>
            </a:r>
            <a:r>
              <a:rPr lang="en-US" dirty="0" err="1"/>
              <a:t>nervoza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✦ </a:t>
            </a:r>
            <a:r>
              <a:rPr lang="en-US" dirty="0" err="1"/>
              <a:t>Nedostatak</a:t>
            </a:r>
            <a:r>
              <a:rPr lang="en-US" dirty="0"/>
              <a:t> </a:t>
            </a:r>
            <a:r>
              <a:rPr lang="en-US" dirty="0" err="1"/>
              <a:t>stimulusa</a:t>
            </a:r>
            <a:r>
              <a:rPr lang="en-US" dirty="0"/>
              <a:t> i </a:t>
            </a:r>
            <a:r>
              <a:rPr lang="en-US" dirty="0" err="1"/>
              <a:t>podsticaja</a:t>
            </a:r>
            <a:r>
              <a:rPr lang="sr-Cyrl-ME" dirty="0"/>
              <a:t>.</a:t>
            </a: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pPr marL="0" indent="0">
              <a:buNone/>
            </a:pPr>
            <a:r>
              <a:rPr lang="sr-Latn-RS" dirty="0"/>
              <a:t>Ako kod sebe otkrijemo neki od ovih razloga, trebalo bi raditi na tome da problem prevaziđemo i rešimo.</a:t>
            </a:r>
          </a:p>
          <a:p>
            <a:pPr marL="0" indent="0">
              <a:buNone/>
            </a:pPr>
            <a:r>
              <a:rPr lang="sr-Latn-RS" dirty="0"/>
              <a:t>Ukoliko to ne možemo sami, trebalo bi da potražimo pomoć!</a:t>
            </a:r>
            <a:endParaRPr lang="en-US" dirty="0"/>
          </a:p>
        </p:txBody>
      </p:sp>
      <p:pic>
        <p:nvPicPr>
          <p:cNvPr id="4098" name="Picture 2" descr="Motivacija za učenje - Osnovna muzička škola &amp;quot;Dr Dragutin Gostuški&amp;quot; Pir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212976"/>
            <a:ext cx="2071576" cy="185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</TotalTime>
  <Words>913</Words>
  <Application>Microsoft Office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Schoolbook</vt:lpstr>
      <vt:lpstr>Tahoma</vt:lpstr>
      <vt:lpstr>Wingdings</vt:lpstr>
      <vt:lpstr>Wingdings 2</vt:lpstr>
      <vt:lpstr>Wingdings 3</vt:lpstr>
      <vt:lpstr>Oriel</vt:lpstr>
      <vt:lpstr>MOTIVACIJA ZA UČENJE</vt:lpstr>
      <vt:lpstr>MOTIVACIJA JE...</vt:lpstr>
      <vt:lpstr>„ČUVENA“ PIRAMIDA</vt:lpstr>
      <vt:lpstr>POTREBE+VREDNOSTI+CILJEVI</vt:lpstr>
      <vt:lpstr>PowerPoint Presentation</vt:lpstr>
      <vt:lpstr>UNUTRAŠNJA I SPOLJAŠNJA MOTIVACIJA</vt:lpstr>
      <vt:lpstr>PowerPoint Presentation</vt:lpstr>
      <vt:lpstr>MOTIVACIJA I EMOCIJE </vt:lpstr>
      <vt:lpstr>RAZLOZI NEDOTATKA MOTIVACIJE</vt:lpstr>
      <vt:lpstr>MOTIVACIJA I UČENJE </vt:lpstr>
      <vt:lpstr>NA 11. SLAJDU 11 SAVETA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EFIKASNO UČENJE- planiranje učenja</dc:title>
  <dc:creator>Ruzica</dc:creator>
  <cp:lastModifiedBy>AleksaE</cp:lastModifiedBy>
  <cp:revision>27</cp:revision>
  <dcterms:created xsi:type="dcterms:W3CDTF">2022-01-21T14:35:00Z</dcterms:created>
  <dcterms:modified xsi:type="dcterms:W3CDTF">2026-05-06T09:38:37Z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28601A776E0E4A78B19D4486BD02EEF1</vt:lpwstr>
  </property>
  <property fmtid="{D5CDD505-2E9C-101B-9397-08002B2CF9AE}" pid="3" name="KSOProductBuildVer">
    <vt:lpwstr>1033-11.2.0.11537</vt:lpwstr>
  </property>
  <property fmtid="{D5CDD505-2E9C-101B-9397-08002B2CF9AE}" pid="4" name="TitusGUID">
    <vt:lpwstr>0482408a-6c45-4c2a-8a05-a60c7da5e841</vt:lpwstr>
  </property>
</Properties>
</file>