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3"/>
  </p:handoutMasterIdLst>
  <p:sldIdLst>
    <p:sldId id="256" r:id="rId2"/>
    <p:sldId id="271" r:id="rId3"/>
    <p:sldId id="272" r:id="rId4"/>
    <p:sldId id="258" r:id="rId5"/>
    <p:sldId id="259" r:id="rId6"/>
    <p:sldId id="270" r:id="rId7"/>
    <p:sldId id="277" r:id="rId8"/>
    <p:sldId id="278" r:id="rId9"/>
    <p:sldId id="279" r:id="rId10"/>
    <p:sldId id="280" r:id="rId11"/>
    <p:sldId id="281" r:id="rId12"/>
    <p:sldId id="274" r:id="rId13"/>
    <p:sldId id="263" r:id="rId14"/>
    <p:sldId id="264" r:id="rId15"/>
    <p:sldId id="268" r:id="rId16"/>
    <p:sldId id="265" r:id="rId17"/>
    <p:sldId id="269" r:id="rId18"/>
    <p:sldId id="266" r:id="rId19"/>
    <p:sldId id="267" r:id="rId20"/>
    <p:sldId id="282" r:id="rId21"/>
    <p:sldId id="275"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3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B86CE47-9F6B-4ACD-B1BB-776CF222CF1B}" type="datetimeFigureOut">
              <a:rPr lang="en-GB" smtClean="0"/>
              <a:t>06/05/2026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1022A85-02B3-4109-9405-C7CC062E1DBF}" type="slidenum">
              <a:rPr lang="en-GB" smtClean="0"/>
              <a:t>‹#›</a:t>
            </a:fld>
            <a:endParaRPr lang="en-GB"/>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535683AA-E2BC-464A-8FAD-06B59813493B}" type="datetimeFigureOut">
              <a:rPr lang="en-GB" smtClean="0"/>
              <a:t>06/05/2026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35683AA-E2BC-464A-8FAD-06B59813493B}" type="datetimeFigureOut">
              <a:rPr lang="en-GB" smtClean="0"/>
              <a:t>06/05/2026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35683AA-E2BC-464A-8FAD-06B59813493B}" type="datetimeFigureOut">
              <a:rPr lang="en-GB" smtClean="0"/>
              <a:t>06/05/2026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35683AA-E2BC-464A-8FAD-06B59813493B}" type="datetimeFigureOut">
              <a:rPr lang="en-GB" smtClean="0"/>
              <a:t>06/05/2026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5683AA-E2BC-464A-8FAD-06B59813493B}" type="datetimeFigureOut">
              <a:rPr lang="en-GB" smtClean="0"/>
              <a:t>06/05/2026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535683AA-E2BC-464A-8FAD-06B59813493B}" type="datetimeFigureOut">
              <a:rPr lang="en-GB" smtClean="0"/>
              <a:t>06/05/2026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535683AA-E2BC-464A-8FAD-06B59813493B}" type="datetimeFigureOut">
              <a:rPr lang="en-GB" smtClean="0"/>
              <a:t>06/05/2026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535683AA-E2BC-464A-8FAD-06B59813493B}" type="datetimeFigureOut">
              <a:rPr lang="en-GB" smtClean="0"/>
              <a:t>06/05/2026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5683AA-E2BC-464A-8FAD-06B59813493B}" type="datetimeFigureOut">
              <a:rPr lang="en-GB" smtClean="0"/>
              <a:t>06/05/2026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5683AA-E2BC-464A-8FAD-06B59813493B}" type="datetimeFigureOut">
              <a:rPr lang="en-GB" smtClean="0"/>
              <a:t>06/05/2026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5683AA-E2BC-464A-8FAD-06B59813493B}" type="datetimeFigureOut">
              <a:rPr lang="en-GB" smtClean="0"/>
              <a:t>06/05/2026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2E369F-4149-4EBF-94AC-B50414722609}"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5683AA-E2BC-464A-8FAD-06B59813493B}" type="datetimeFigureOut">
              <a:rPr lang="en-GB" smtClean="0"/>
              <a:t>06/05/2026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2E369F-4149-4EBF-94AC-B50414722609}"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04665"/>
            <a:ext cx="7772400" cy="1440159"/>
          </a:xfrm>
        </p:spPr>
        <p:txBody>
          <a:bodyPr/>
          <a:lstStyle/>
          <a:p>
            <a:r>
              <a:rPr lang="en-GB" b="1" dirty="0"/>
              <a:t>INTERNET ADDICTION &amp;</a:t>
            </a:r>
            <a:br>
              <a:rPr lang="en-GB" b="1" dirty="0"/>
            </a:br>
            <a:r>
              <a:rPr lang="en-GB" b="1" dirty="0"/>
              <a:t>NOMOPHOBIA</a:t>
            </a:r>
          </a:p>
        </p:txBody>
      </p:sp>
      <p:sp>
        <p:nvSpPr>
          <p:cNvPr id="3" name="Subtitle 2"/>
          <p:cNvSpPr>
            <a:spLocks noGrp="1"/>
          </p:cNvSpPr>
          <p:nvPr>
            <p:ph type="subTitle" idx="1"/>
          </p:nvPr>
        </p:nvSpPr>
        <p:spPr/>
        <p:txBody>
          <a:bodyPr/>
          <a:lstStyle/>
          <a:p>
            <a:r>
              <a:rPr lang="sr-Cyrl-RS" dirty="0"/>
              <a:t>Ружица Петровић Гашевић</a:t>
            </a:r>
            <a:endParaRPr lang="en-GB" dirty="0"/>
          </a:p>
        </p:txBody>
      </p:sp>
      <p:sp>
        <p:nvSpPr>
          <p:cNvPr id="3077" name="AutoShape 5" descr="Image result for nomophobia picture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GB"/>
          </a:p>
        </p:txBody>
      </p:sp>
      <p:sp>
        <p:nvSpPr>
          <p:cNvPr id="3079" name="AutoShape 7" descr="Image result for nomophobia picture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GB"/>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260648"/>
            <a:ext cx="8229600" cy="6336704"/>
          </a:xfrm>
        </p:spPr>
        <p:txBody>
          <a:bodyPr>
            <a:normAutofit fontScale="92500" lnSpcReduction="10000"/>
          </a:bodyPr>
          <a:lstStyle/>
          <a:p>
            <a:r>
              <a:rPr lang="sr-Cyrl-RS" dirty="0"/>
              <a:t>Да ли ваше везе са људима, образовање или посао трпе због ваше активности на интернету?</a:t>
            </a:r>
          </a:p>
          <a:p>
            <a:endParaRPr lang="sr-Cyrl-RS" dirty="0"/>
          </a:p>
          <a:p>
            <a:pPr>
              <a:buNone/>
            </a:pPr>
            <a:endParaRPr lang="en-GB" dirty="0"/>
          </a:p>
          <a:p>
            <a:r>
              <a:rPr lang="sr-Cyrl-RS" dirty="0"/>
              <a:t>Да ли покушавате да сакријете од својих најближих то колико времена проводите онлине?</a:t>
            </a:r>
          </a:p>
          <a:p>
            <a:endParaRPr lang="sr-Cyrl-RS" dirty="0"/>
          </a:p>
          <a:p>
            <a:pPr>
              <a:buNone/>
            </a:pPr>
            <a:endParaRPr lang="en-GB" dirty="0"/>
          </a:p>
          <a:p>
            <a:r>
              <a:rPr lang="sr-Cyrl-RS" dirty="0"/>
              <a:t>Да ли вам интернет служи као бег од проблема и опуштање када сте лоше расположени?</a:t>
            </a:r>
            <a:endParaRPr lang="en-GB" dirty="0"/>
          </a:p>
          <a:p>
            <a:endParaRPr lang="en-GB"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066"/>
          </a:xfrm>
        </p:spPr>
        <p:txBody>
          <a:bodyPr>
            <a:normAutofit fontScale="90000"/>
          </a:bodyPr>
          <a:lstStyle/>
          <a:p>
            <a:r>
              <a:rPr lang="sr-Cyrl-RS" b="1" dirty="0"/>
              <a:t>Резултат теста</a:t>
            </a:r>
            <a:endParaRPr lang="en-GB" b="1" dirty="0"/>
          </a:p>
        </p:txBody>
      </p:sp>
      <p:sp>
        <p:nvSpPr>
          <p:cNvPr id="3" name="Content Placeholder 2"/>
          <p:cNvSpPr>
            <a:spLocks noGrp="1"/>
          </p:cNvSpPr>
          <p:nvPr>
            <p:ph idx="1"/>
          </p:nvPr>
        </p:nvSpPr>
        <p:spPr>
          <a:xfrm>
            <a:off x="457200" y="692696"/>
            <a:ext cx="8229600" cy="5904656"/>
          </a:xfrm>
        </p:spPr>
        <p:txBody>
          <a:bodyPr>
            <a:normAutofit fontScale="85000" lnSpcReduction="10000"/>
          </a:bodyPr>
          <a:lstStyle/>
          <a:p>
            <a:r>
              <a:rPr lang="ru-RU" dirty="0"/>
              <a:t>Да, до </a:t>
            </a:r>
            <a:r>
              <a:rPr lang="ru-RU" dirty="0">
                <a:highlight>
                  <a:srgbClr val="FFFF00"/>
                </a:highlight>
              </a:rPr>
              <a:t>4 пута </a:t>
            </a:r>
            <a:r>
              <a:rPr lang="ru-RU" dirty="0"/>
              <a:t>– одговара просечном онлајн кориснику. Можда повремено користе интернет мало дуже него што би требало, али имају контролу над употребом интернета.</a:t>
            </a:r>
            <a:br>
              <a:rPr lang="ru-RU" dirty="0"/>
            </a:br>
            <a:r>
              <a:rPr lang="ru-RU" dirty="0"/>
              <a:t/>
            </a:r>
            <a:br>
              <a:rPr lang="ru-RU" dirty="0"/>
            </a:br>
            <a:r>
              <a:rPr lang="ru-RU" dirty="0"/>
              <a:t>Да, 4-6 </a:t>
            </a:r>
            <a:r>
              <a:rPr lang="ru-RU" dirty="0">
                <a:highlight>
                  <a:srgbClr val="FFFF00"/>
                </a:highlight>
              </a:rPr>
              <a:t>пута</a:t>
            </a:r>
            <a:r>
              <a:rPr lang="ru-RU" dirty="0"/>
              <a:t> – доживљавају повремене или честе проблеме због интернета. Требало би да размисле о </a:t>
            </a:r>
            <a:r>
              <a:rPr lang="ru-RU" dirty="0">
                <a:highlight>
                  <a:srgbClr val="FFFF00"/>
                </a:highlight>
              </a:rPr>
              <a:t>његовом</a:t>
            </a:r>
            <a:r>
              <a:rPr lang="ru-RU" dirty="0"/>
              <a:t> целокупном утицају на њихов живот.</a:t>
            </a:r>
            <a:br>
              <a:rPr lang="ru-RU" dirty="0"/>
            </a:br>
            <a:r>
              <a:rPr lang="ru-RU" dirty="0"/>
              <a:t/>
            </a:r>
            <a:br>
              <a:rPr lang="ru-RU" dirty="0"/>
            </a:br>
            <a:r>
              <a:rPr lang="ru-RU" dirty="0"/>
              <a:t>Да, 7 и више пута – употреба интернета изазива значајне проблеме у животу. Требало би да провере колики је утицај интернета на њихов живот и да </a:t>
            </a:r>
            <a:r>
              <a:rPr lang="ru-RU" dirty="0">
                <a:highlight>
                  <a:srgbClr val="FFFF00"/>
                </a:highlight>
              </a:rPr>
              <a:t>предузму</a:t>
            </a:r>
            <a:r>
              <a:rPr lang="ru-RU" dirty="0"/>
              <a:t> кораке ка решавању тих проблема, који су настали као непосредна последица коришћења интернета.</a:t>
            </a:r>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Како препознати зависност?</a:t>
            </a:r>
            <a:r>
              <a:rPr lang="ru-RU" dirty="0"/>
              <a:t> </a:t>
            </a:r>
            <a:endParaRPr lang="en-GB" dirty="0"/>
          </a:p>
        </p:txBody>
      </p:sp>
      <p:sp>
        <p:nvSpPr>
          <p:cNvPr id="3" name="Content Placeholder 2"/>
          <p:cNvSpPr>
            <a:spLocks noGrp="1"/>
          </p:cNvSpPr>
          <p:nvPr>
            <p:ph idx="1"/>
          </p:nvPr>
        </p:nvSpPr>
        <p:spPr>
          <a:xfrm>
            <a:off x="323528" y="1412776"/>
            <a:ext cx="8363272" cy="5184576"/>
          </a:xfrm>
        </p:spPr>
        <p:txBody>
          <a:bodyPr>
            <a:normAutofit fontScale="70000" lnSpcReduction="20000"/>
          </a:bodyPr>
          <a:lstStyle/>
          <a:p>
            <a:pPr>
              <a:buNone/>
            </a:pPr>
            <a:r>
              <a:rPr lang="ru-RU" dirty="0"/>
              <a:t>      1) Примећујете да на интернету проводите више времена него што сте планирали. </a:t>
            </a:r>
            <a:br>
              <a:rPr lang="ru-RU" dirty="0"/>
            </a:br>
            <a:r>
              <a:rPr lang="ru-RU" dirty="0"/>
              <a:t>2) Не можете се 'скинути' с интернета иако сте свесни да је време за одлазак. </a:t>
            </a:r>
            <a:br>
              <a:rPr lang="ru-RU" dirty="0"/>
            </a:br>
            <a:r>
              <a:rPr lang="ru-RU" dirty="0"/>
              <a:t>3) Радије проводите време на интернету него с пријатељима. </a:t>
            </a:r>
            <a:br>
              <a:rPr lang="ru-RU" dirty="0"/>
            </a:br>
            <a:r>
              <a:rPr lang="ru-RU" dirty="0"/>
              <a:t>4) Иако сте свесни да морате обавити нешто друго, ипак се спајате на интернет. </a:t>
            </a:r>
            <a:br>
              <a:rPr lang="ru-RU" dirty="0"/>
            </a:br>
            <a:r>
              <a:rPr lang="ru-RU" dirty="0"/>
              <a:t>5) Имали сте периода у животу када су због интернета трпели ваша школа, факултет или посао. </a:t>
            </a:r>
            <a:br>
              <a:rPr lang="ru-RU" dirty="0"/>
            </a:br>
            <a:r>
              <a:rPr lang="ru-RU" dirty="0"/>
              <a:t>6) Нове познанике стичете искључиво преко интернета. </a:t>
            </a:r>
            <a:br>
              <a:rPr lang="ru-RU" dirty="0"/>
            </a:br>
            <a:r>
              <a:rPr lang="ru-RU" dirty="0"/>
              <a:t>7) Интернет сте почели да третирате као место за опуштање и бег од 'стварних' проблема. </a:t>
            </a:r>
            <a:br>
              <a:rPr lang="ru-RU" dirty="0"/>
            </a:br>
            <a:r>
              <a:rPr lang="ru-RU" dirty="0"/>
              <a:t>8) Губитак везе на интернету доводи вас на границу нервног слома. </a:t>
            </a:r>
            <a:br>
              <a:rPr lang="ru-RU" dirty="0"/>
            </a:br>
            <a:r>
              <a:rPr lang="ru-RU" dirty="0"/>
              <a:t>9) Свет без интернета је досадан и празан за вас. </a:t>
            </a:r>
            <a:br>
              <a:rPr lang="ru-RU" dirty="0"/>
            </a:br>
            <a:r>
              <a:rPr lang="ru-RU" dirty="0"/>
              <a:t>10) Током уобичајених обавеза размишљате само о интернету и које странице морате посетити.</a:t>
            </a:r>
            <a:endParaRPr lang="en-GB"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85000" lnSpcReduction="20000"/>
          </a:bodyPr>
          <a:lstStyle/>
          <a:p>
            <a:r>
              <a:rPr lang="ru-RU" dirty="0"/>
              <a:t>Научно је доказано да, ако сте зависни од компјутера (у било ком смислу), рад ћелија вашег мозга сличан је раду можданих ћелија наркомана или алкохоличара. </a:t>
            </a:r>
          </a:p>
          <a:p>
            <a:r>
              <a:rPr lang="ru-RU" dirty="0"/>
              <a:t>Занимљиво је да нека истраживања тврде да ова промена понашања физички мења структуру мозга – посебно количину сиве и беле масе у подручјима предњег дела мозга – дела који контролише памћење и који је задужен за пажњу, планирање и постављање животних приоритета. Тада све слабије успевамо да одредимо приоритете у свом животу. Једном речју: Интернет има предност над реалним животним обавезама.</a:t>
            </a:r>
          </a:p>
          <a:p>
            <a:endParaRPr lang="en-GB"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85000" lnSpcReduction="20000"/>
          </a:bodyPr>
          <a:lstStyle/>
          <a:p>
            <a:r>
              <a:rPr lang="vi-VN" dirty="0"/>
              <a:t> </a:t>
            </a:r>
            <a:r>
              <a:rPr lang="ru-RU" dirty="0"/>
              <a:t>Центар за постизање задовољства у мозгу игра одлучујућу улогу. Ево и како.</a:t>
            </a:r>
          </a:p>
          <a:p>
            <a:r>
              <a:rPr lang="ru-RU" dirty="0"/>
              <a:t>Часопис </a:t>
            </a:r>
            <a:r>
              <a:rPr lang="en-GB" dirty="0"/>
              <a:t>“Psychology Today”</a:t>
            </a:r>
            <a:r>
              <a:rPr lang="ru-RU" dirty="0"/>
              <a:t>објавио је недавно текст у коме се тврди да сурфовање на Интернету у људском телу ослобађања допамин (неуротрансмитер који мозгу шаље сигнале за осећање задовољства, мотивацију, за емоције уопште).  Како време пролази, мозак тражи све више жељене активности како би потакнуо тај “пријатан одговор” неуротрансмитера, што нужно води ка зависности. Конкретно, допамин регулише наш импулс у потрази за ужитком.</a:t>
            </a:r>
            <a:endParaRPr lang="en-GB"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ru-RU" dirty="0"/>
              <a:t>Људи, али што је страшније и деца су нашли неки облик слободе на Интернету. </a:t>
            </a:r>
            <a:endParaRPr lang="en-GB" dirty="0"/>
          </a:p>
          <a:p>
            <a:r>
              <a:rPr lang="ru-RU" dirty="0"/>
              <a:t>Има оних који пате од анксиозности или депресије  – иду на мрежу како би се ослободили таквог стања. </a:t>
            </a:r>
            <a:endParaRPr lang="en-GB" dirty="0"/>
          </a:p>
          <a:p>
            <a:r>
              <a:rPr lang="ru-RU" dirty="0"/>
              <a:t>Они стидљивији, којима не иде од руке дружење, налазе се у овој ризичној групи зависности од Интернета.</a:t>
            </a:r>
          </a:p>
          <a:p>
            <a:endParaRPr lang="en-GB"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normAutofit fontScale="90000"/>
          </a:bodyPr>
          <a:lstStyle/>
          <a:p>
            <a:r>
              <a:rPr lang="sr-Cyrl-RS" b="1" dirty="0"/>
              <a:t>Симптоми дигиталне зависности- емоционални</a:t>
            </a:r>
            <a:endParaRPr lang="en-GB" b="1" dirty="0"/>
          </a:p>
        </p:txBody>
      </p:sp>
      <p:sp>
        <p:nvSpPr>
          <p:cNvPr id="3" name="Content Placeholder 2"/>
          <p:cNvSpPr>
            <a:spLocks noGrp="1"/>
          </p:cNvSpPr>
          <p:nvPr>
            <p:ph idx="1"/>
          </p:nvPr>
        </p:nvSpPr>
        <p:spPr>
          <a:xfrm>
            <a:off x="0" y="1196752"/>
            <a:ext cx="8964488" cy="5661248"/>
          </a:xfrm>
        </p:spPr>
        <p:txBody>
          <a:bodyPr>
            <a:noAutofit/>
          </a:bodyPr>
          <a:lstStyle/>
          <a:p>
            <a:r>
              <a:rPr lang="ru-RU" sz="2000" dirty="0"/>
              <a:t>Депресија</a:t>
            </a:r>
          </a:p>
          <a:p>
            <a:r>
              <a:rPr lang="ru-RU" sz="2000" dirty="0"/>
              <a:t>Неповерење</a:t>
            </a:r>
          </a:p>
          <a:p>
            <a:r>
              <a:rPr lang="ru-RU" sz="2000" dirty="0"/>
              <a:t>Осећај кривице</a:t>
            </a:r>
          </a:p>
          <a:p>
            <a:r>
              <a:rPr lang="ru-RU" sz="2000" dirty="0"/>
              <a:t>Анксиозност</a:t>
            </a:r>
          </a:p>
          <a:p>
            <a:r>
              <a:rPr lang="ru-RU" sz="2000" dirty="0"/>
              <a:t>Осећај еуфорије док је особа за рачунаром</a:t>
            </a:r>
          </a:p>
          <a:p>
            <a:r>
              <a:rPr lang="ru-RU" sz="2000" dirty="0"/>
              <a:t>Немогућност одређивања приоритета и недостатак самодисциплине</a:t>
            </a:r>
          </a:p>
          <a:p>
            <a:r>
              <a:rPr lang="ru-RU" sz="2000" dirty="0"/>
              <a:t>Изолација</a:t>
            </a:r>
          </a:p>
          <a:p>
            <a:r>
              <a:rPr lang="ru-RU" sz="2000" dirty="0"/>
              <a:t>Обрамбени став</a:t>
            </a:r>
          </a:p>
          <a:p>
            <a:r>
              <a:rPr lang="ru-RU" sz="2000" dirty="0"/>
              <a:t>Лењост</a:t>
            </a:r>
          </a:p>
          <a:p>
            <a:r>
              <a:rPr lang="ru-RU" sz="2000" dirty="0"/>
              <a:t>Узнемиреност</a:t>
            </a:r>
          </a:p>
          <a:p>
            <a:r>
              <a:rPr lang="ru-RU" sz="2000" dirty="0"/>
              <a:t>Промене расположења</a:t>
            </a:r>
          </a:p>
          <a:p>
            <a:r>
              <a:rPr lang="ru-RU" sz="2000" dirty="0"/>
              <a:t>Страх</a:t>
            </a:r>
          </a:p>
          <a:p>
            <a:r>
              <a:rPr lang="ru-RU" sz="2000" dirty="0"/>
              <a:t>Усамљеност</a:t>
            </a:r>
          </a:p>
          <a:p>
            <a:r>
              <a:rPr lang="ru-RU" sz="2000" dirty="0"/>
              <a:t>Досада у текућим пословима</a:t>
            </a:r>
          </a:p>
          <a:p>
            <a:r>
              <a:rPr lang="ru-RU" sz="2000" dirty="0"/>
              <a:t>Одуговлачење</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b="1" dirty="0"/>
              <a:t>Симптоми дигиталне зависности- физички</a:t>
            </a:r>
            <a:endParaRPr lang="en-GB" dirty="0"/>
          </a:p>
        </p:txBody>
      </p:sp>
      <p:sp>
        <p:nvSpPr>
          <p:cNvPr id="3" name="Content Placeholder 2"/>
          <p:cNvSpPr>
            <a:spLocks noGrp="1"/>
          </p:cNvSpPr>
          <p:nvPr>
            <p:ph idx="1"/>
          </p:nvPr>
        </p:nvSpPr>
        <p:spPr/>
        <p:txBody>
          <a:bodyPr>
            <a:normAutofit fontScale="77500" lnSpcReduction="20000"/>
          </a:bodyPr>
          <a:lstStyle/>
          <a:p>
            <a:r>
              <a:rPr lang="ru-RU" dirty="0"/>
              <a:t>Бол у леђима</a:t>
            </a:r>
          </a:p>
          <a:p>
            <a:r>
              <a:rPr lang="ru-RU" dirty="0"/>
              <a:t>Синдром карпалног тунела (притиснути живац у лигаментима шаке услед претеране употребе миша)</a:t>
            </a:r>
          </a:p>
          <a:p>
            <a:r>
              <a:rPr lang="ru-RU" dirty="0"/>
              <a:t>Главобоља</a:t>
            </a:r>
          </a:p>
          <a:p>
            <a:r>
              <a:rPr lang="ru-RU" dirty="0"/>
              <a:t>Несаница</a:t>
            </a:r>
          </a:p>
          <a:p>
            <a:r>
              <a:rPr lang="ru-RU" dirty="0"/>
              <a:t>Лоша исхрана (особа избегава да једе како не би била дуго одвојена од рачунара)</a:t>
            </a:r>
          </a:p>
          <a:p>
            <a:r>
              <a:rPr lang="ru-RU" dirty="0"/>
              <a:t>Лоша лична хигијена (нема се времена отићи под туш)</a:t>
            </a:r>
          </a:p>
          <a:p>
            <a:r>
              <a:rPr lang="ru-RU" dirty="0"/>
              <a:t>Бол у врату</a:t>
            </a:r>
          </a:p>
          <a:p>
            <a:r>
              <a:rPr lang="ru-RU" dirty="0"/>
              <a:t>Сувоћа очију и други проблеми с видом</a:t>
            </a:r>
          </a:p>
          <a:p>
            <a:r>
              <a:rPr lang="ru-RU" dirty="0"/>
              <a:t>Повећање или губитак телесне тежине</a:t>
            </a:r>
            <a:endParaRPr lang="vi-VN" dirty="0"/>
          </a:p>
          <a:p>
            <a:endParaRPr lang="en-GB"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b="1" dirty="0"/>
              <a:t>Подаци</a:t>
            </a:r>
            <a:endParaRPr lang="en-GB" b="1" dirty="0"/>
          </a:p>
        </p:txBody>
      </p:sp>
      <p:sp>
        <p:nvSpPr>
          <p:cNvPr id="3" name="Content Placeholder 2"/>
          <p:cNvSpPr>
            <a:spLocks noGrp="1"/>
          </p:cNvSpPr>
          <p:nvPr>
            <p:ph idx="1"/>
          </p:nvPr>
        </p:nvSpPr>
        <p:spPr/>
        <p:txBody>
          <a:bodyPr>
            <a:normAutofit fontScale="77500" lnSpcReduction="20000"/>
          </a:bodyPr>
          <a:lstStyle/>
          <a:p>
            <a:r>
              <a:rPr lang="ru-RU" dirty="0"/>
              <a:t>Ево и најновијих података из истраживања у Великој Британији и Америци (из 2017):</a:t>
            </a:r>
          </a:p>
          <a:p>
            <a:r>
              <a:rPr lang="ru-RU" dirty="0"/>
              <a:t>34% посто људи проверава </a:t>
            </a:r>
            <a:r>
              <a:rPr lang="sr-Latn-RS" dirty="0"/>
              <a:t>Facebook</a:t>
            </a:r>
            <a:r>
              <a:rPr lang="ru-RU" dirty="0"/>
              <a:t> на 10 минута,</a:t>
            </a:r>
          </a:p>
          <a:p>
            <a:r>
              <a:rPr lang="ru-RU" dirty="0"/>
              <a:t>80 посто корисника паметних телефона каже да проверава своје телефоне чим се ујутру пробуде,</a:t>
            </a:r>
          </a:p>
          <a:p>
            <a:r>
              <a:rPr lang="ru-RU" dirty="0"/>
              <a:t>79% особа узраста од 18 до 44 година уз себе има паметни телефон све време – осим док спава. </a:t>
            </a:r>
            <a:endParaRPr lang="en-GB" dirty="0"/>
          </a:p>
          <a:p>
            <a:r>
              <a:rPr lang="ru-RU" dirty="0"/>
              <a:t>Истраживања тврде да око 60% корисника мобилних телефона пате од номофобије. </a:t>
            </a:r>
          </a:p>
          <a:p>
            <a:r>
              <a:rPr lang="ru-RU" dirty="0"/>
              <a:t>66 посто укупног броја испитаника</a:t>
            </a:r>
            <a:r>
              <a:rPr lang="en-GB" dirty="0"/>
              <a:t> je</a:t>
            </a:r>
            <a:r>
              <a:rPr lang="ru-RU" dirty="0"/>
              <a:t> веома узнемирено на помисао да изгуби свој телефон. Тај проценат је код младих између 18 и 24 године чак и већи и износи 76 посто.</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80728"/>
          </a:xfrm>
        </p:spPr>
        <p:txBody>
          <a:bodyPr/>
          <a:lstStyle/>
          <a:p>
            <a:r>
              <a:rPr lang="sr-Cyrl-RS" b="1" dirty="0"/>
              <a:t>Шта урадити?</a:t>
            </a:r>
            <a:endParaRPr lang="en-GB" b="1" dirty="0"/>
          </a:p>
        </p:txBody>
      </p:sp>
      <p:sp>
        <p:nvSpPr>
          <p:cNvPr id="3" name="Content Placeholder 2"/>
          <p:cNvSpPr>
            <a:spLocks noGrp="1"/>
          </p:cNvSpPr>
          <p:nvPr>
            <p:ph idx="1"/>
          </p:nvPr>
        </p:nvSpPr>
        <p:spPr>
          <a:xfrm>
            <a:off x="251520" y="836712"/>
            <a:ext cx="8712968" cy="5760640"/>
          </a:xfrm>
        </p:spPr>
        <p:txBody>
          <a:bodyPr>
            <a:normAutofit fontScale="25000" lnSpcReduction="20000"/>
          </a:bodyPr>
          <a:lstStyle/>
          <a:p>
            <a:pPr>
              <a:buNone/>
            </a:pPr>
            <a:r>
              <a:rPr lang="ru-RU" sz="8000" dirty="0"/>
              <a:t>Први корак у лечењу је </a:t>
            </a:r>
            <a:r>
              <a:rPr lang="ru-RU" sz="8000" b="1" dirty="0"/>
              <a:t>признање</a:t>
            </a:r>
            <a:r>
              <a:rPr lang="ru-RU" sz="8000" dirty="0"/>
              <a:t> да постоји проблем. У супротном нећете тражити помоћ.</a:t>
            </a:r>
          </a:p>
          <a:p>
            <a:pPr>
              <a:buNone/>
            </a:pPr>
            <a:r>
              <a:rPr lang="ru-RU" sz="8000" dirty="0"/>
              <a:t># Испрва, ако се утврди да зависност није узела превише маха, предлаже се индивидуална терапија– </a:t>
            </a:r>
            <a:r>
              <a:rPr lang="ru-RU" sz="8000" b="1" dirty="0"/>
              <a:t>самопомоћ</a:t>
            </a:r>
            <a:r>
              <a:rPr lang="ru-RU" sz="8000" dirty="0"/>
              <a:t>. Студије показују да самокорективно понашање може бити успешно.</a:t>
            </a:r>
          </a:p>
          <a:p>
            <a:pPr>
              <a:buNone/>
            </a:pPr>
            <a:r>
              <a:rPr lang="ru-RU" sz="8000" dirty="0"/>
              <a:t># Корисна ствар су и </a:t>
            </a:r>
            <a:r>
              <a:rPr lang="ru-RU" sz="8000" b="1" dirty="0"/>
              <a:t>софтвери</a:t>
            </a:r>
            <a:r>
              <a:rPr lang="ru-RU" sz="8000" dirty="0"/>
              <a:t> који контролишу употребу дигиталних уређаја и посету wеб страницама.</a:t>
            </a:r>
          </a:p>
          <a:p>
            <a:pPr>
              <a:buNone/>
            </a:pPr>
            <a:r>
              <a:rPr lang="ru-RU" sz="8000" dirty="0"/>
              <a:t># Већина стручњака је мишљења да потпуна апстиненција није ефикасна метода одвикавања.</a:t>
            </a:r>
          </a:p>
          <a:p>
            <a:pPr>
              <a:buNone/>
            </a:pPr>
            <a:r>
              <a:rPr lang="ru-RU" sz="8000" dirty="0"/>
              <a:t># Доктори у неким случајевима преписују лекове за анксиозност и депресију. Могу бити делотворни  – код неких особа смањен је број сати проведеног за рачунаром са 35 сати недељно на 16 сати недељно.</a:t>
            </a:r>
          </a:p>
          <a:p>
            <a:pPr>
              <a:buNone/>
            </a:pPr>
            <a:r>
              <a:rPr lang="ru-RU" sz="8000" dirty="0"/>
              <a:t># </a:t>
            </a:r>
            <a:r>
              <a:rPr lang="ru-RU" sz="8000" b="1" dirty="0"/>
              <a:t>Физичка активност </a:t>
            </a:r>
            <a:r>
              <a:rPr lang="ru-RU" sz="8000" dirty="0"/>
              <a:t>је сјајна ствар. Подиже ново серотонина (шта је срећа) и смањује жељу за Интернетом. Шетња, вожња бицикла, бављење спортом…</a:t>
            </a:r>
          </a:p>
          <a:p>
            <a:pPr>
              <a:buNone/>
            </a:pPr>
            <a:r>
              <a:rPr lang="ru-RU" sz="8000" dirty="0"/>
              <a:t># Поставите </a:t>
            </a:r>
            <a:r>
              <a:rPr lang="ru-RU" sz="8000" b="1" dirty="0"/>
              <a:t>зону без </a:t>
            </a:r>
            <a:r>
              <a:rPr lang="sr-Latn-RS" sz="8000" b="1" dirty="0"/>
              <a:t>wi-fi</a:t>
            </a:r>
            <a:r>
              <a:rPr lang="ru-RU" sz="8000" b="1" dirty="0"/>
              <a:t> сигнала </a:t>
            </a:r>
            <a:r>
              <a:rPr lang="ru-RU" sz="8000" dirty="0"/>
              <a:t>у вашем дому (електрични смог).</a:t>
            </a:r>
          </a:p>
          <a:p>
            <a:pPr>
              <a:buNone/>
            </a:pPr>
            <a:r>
              <a:rPr lang="ru-RU" sz="8000" dirty="0"/>
              <a:t># </a:t>
            </a:r>
            <a:r>
              <a:rPr lang="ru-RU" sz="8000" b="1" dirty="0"/>
              <a:t>Искључите w</a:t>
            </a:r>
            <a:r>
              <a:rPr lang="sr-Latn-RS" sz="8000" b="1" dirty="0"/>
              <a:t>i-fi</a:t>
            </a:r>
            <a:r>
              <a:rPr lang="ru-RU" sz="8000" b="1" dirty="0"/>
              <a:t> </a:t>
            </a:r>
            <a:r>
              <a:rPr lang="ru-RU" sz="8000" dirty="0"/>
              <a:t>на неколико сати.</a:t>
            </a:r>
          </a:p>
          <a:p>
            <a:pPr>
              <a:buNone/>
            </a:pPr>
            <a:r>
              <a:rPr lang="ru-RU" sz="8000" dirty="0"/>
              <a:t># Оставите све уређаје изван спаваће собе.</a:t>
            </a:r>
          </a:p>
          <a:p>
            <a:pPr>
              <a:buNone/>
            </a:pPr>
            <a:r>
              <a:rPr lang="ru-RU" sz="8000" dirty="0"/>
              <a:t># Неки од уобичајених психолошких третмана поремећаја зависности од Интернета укључују појединачне или групне </a:t>
            </a:r>
            <a:r>
              <a:rPr lang="ru-RU" sz="8000" b="1" dirty="0"/>
              <a:t>психотерапије</a:t>
            </a:r>
            <a:r>
              <a:rPr lang="ru-RU" sz="8000" dirty="0"/>
              <a:t>.</a:t>
            </a:r>
            <a:endParaRPr lang="ru-RU" sz="8000" b="1" dirty="0"/>
          </a:p>
          <a:p>
            <a:pPr>
              <a:buNone/>
            </a:pPr>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4" name="Content Placeholder 3" descr="C:\Users\User\Desktop\6729206.jpg"/>
          <p:cNvPicPr>
            <a:picLocks noGrp="1" noChangeAspect="1" noChangeArrowheads="1"/>
          </p:cNvPicPr>
          <p:nvPr>
            <p:ph idx="1"/>
          </p:nvPr>
        </p:nvPicPr>
        <p:blipFill>
          <a:blip r:embed="rId2" cstate="print"/>
          <a:srcRect/>
          <a:stretch>
            <a:fillRect/>
          </a:stretch>
        </p:blipFill>
        <p:spPr bwMode="auto">
          <a:xfrm>
            <a:off x="755576" y="620688"/>
            <a:ext cx="7848872" cy="5400599"/>
          </a:xfrm>
          <a:prstGeom prst="rect">
            <a:avLst/>
          </a:prstGeom>
          <a:noFill/>
        </p:spPr>
      </p:pic>
      <p:sp>
        <p:nvSpPr>
          <p:cNvPr id="3" name="Rectangle 2"/>
          <p:cNvSpPr/>
          <p:nvPr/>
        </p:nvSpPr>
        <p:spPr>
          <a:xfrm>
            <a:off x="1115616" y="6182671"/>
            <a:ext cx="7272808" cy="230832"/>
          </a:xfrm>
          <a:prstGeom prst="rect">
            <a:avLst/>
          </a:prstGeom>
        </p:spPr>
        <p:txBody>
          <a:bodyPr wrap="square">
            <a:spAutoFit/>
          </a:bodyPr>
          <a:lstStyle/>
          <a:p>
            <a:r>
              <a:rPr lang="sr-Cyrl-RS" sz="900" dirty="0">
                <a:solidFill>
                  <a:srgbClr val="3B3B3B"/>
                </a:solidFill>
                <a:latin typeface="Open Sans"/>
              </a:rPr>
              <a:t>Слика преузета са: </a:t>
            </a:r>
            <a:r>
              <a:rPr lang="en-US" sz="900" dirty="0">
                <a:solidFill>
                  <a:srgbClr val="3B3B3B"/>
                </a:solidFill>
                <a:latin typeface="Open Sans"/>
              </a:rPr>
              <a:t>https://02varvara.files.wordpress.com/2011/03/sergei-yolkin-internet-addiction-2011.jpg</a:t>
            </a:r>
            <a:endParaRPr lang="en-US" sz="9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dirty="0"/>
              <a:t>Уместо закључка...</a:t>
            </a:r>
            <a:endParaRPr lang="en-US" dirty="0"/>
          </a:p>
        </p:txBody>
      </p:sp>
      <p:pic>
        <p:nvPicPr>
          <p:cNvPr id="8" name="Content Placeholder 7"/>
          <p:cNvPicPr>
            <a:picLocks noGrp="1" noChangeAspect="1"/>
          </p:cNvPicPr>
          <p:nvPr>
            <p:ph idx="1"/>
          </p:nvPr>
        </p:nvPicPr>
        <p:blipFill>
          <a:blip r:embed="rId2"/>
          <a:stretch>
            <a:fillRect/>
          </a:stretch>
        </p:blipFill>
        <p:spPr>
          <a:xfrm>
            <a:off x="437940" y="1772816"/>
            <a:ext cx="8248860" cy="3740956"/>
          </a:xfrm>
          <a:prstGeom prst="rect">
            <a:avLst/>
          </a:prstGeom>
        </p:spPr>
      </p:pic>
      <p:sp>
        <p:nvSpPr>
          <p:cNvPr id="9" name="Rectangle 8"/>
          <p:cNvSpPr/>
          <p:nvPr/>
        </p:nvSpPr>
        <p:spPr>
          <a:xfrm>
            <a:off x="611560" y="5513772"/>
            <a:ext cx="8075240" cy="230832"/>
          </a:xfrm>
          <a:prstGeom prst="rect">
            <a:avLst/>
          </a:prstGeom>
        </p:spPr>
        <p:txBody>
          <a:bodyPr wrap="square">
            <a:spAutoFit/>
          </a:bodyPr>
          <a:lstStyle/>
          <a:p>
            <a:r>
              <a:rPr lang="sr-Cyrl-RS" sz="900" dirty="0">
                <a:solidFill>
                  <a:srgbClr val="3B3B3B"/>
                </a:solidFill>
                <a:latin typeface="Open Sans"/>
              </a:rPr>
              <a:t>Слика преузета са: </a:t>
            </a:r>
            <a:r>
              <a:rPr lang="en-US" sz="900" dirty="0">
                <a:solidFill>
                  <a:srgbClr val="3B3B3B"/>
                </a:solidFill>
                <a:latin typeface="Open Sans"/>
              </a:rPr>
              <a:t>https://rightimpacttochangehearts.com/2018/02/19/we-need-stopping-cues</a:t>
            </a:r>
            <a:endParaRPr lang="en-US" sz="900" dirty="0"/>
          </a:p>
        </p:txBody>
      </p:sp>
      <p:sp>
        <p:nvSpPr>
          <p:cNvPr id="3" name="TextBox 2"/>
          <p:cNvSpPr txBox="1"/>
          <p:nvPr/>
        </p:nvSpPr>
        <p:spPr>
          <a:xfrm>
            <a:off x="2987824" y="6021288"/>
            <a:ext cx="6048672" cy="769441"/>
          </a:xfrm>
          <a:prstGeom prst="rect">
            <a:avLst/>
          </a:prstGeom>
          <a:noFill/>
        </p:spPr>
        <p:txBody>
          <a:bodyPr wrap="square" rtlCol="0">
            <a:spAutoFit/>
          </a:bodyPr>
          <a:lstStyle/>
          <a:p>
            <a:r>
              <a:rPr lang="sr-Cyrl-RS" sz="4400" dirty="0"/>
              <a:t>...мислите о овоме!</a:t>
            </a:r>
            <a:endParaRPr lang="en-US" sz="4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ctr">
              <a:buNone/>
            </a:pPr>
            <a:r>
              <a:rPr lang="sr-Cyrl-RS" dirty="0"/>
              <a:t>ХВАЛА НА ПАЖЊИ!</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Picture 8" descr="C:\Users\User\Desktop\download.jpg"/>
          <p:cNvPicPr>
            <a:picLocks noGrp="1" noChangeAspect="1" noChangeArrowheads="1"/>
          </p:cNvPicPr>
          <p:nvPr>
            <p:ph idx="1"/>
          </p:nvPr>
        </p:nvPicPr>
        <p:blipFill>
          <a:blip r:embed="rId2" cstate="print"/>
          <a:srcRect/>
          <a:stretch>
            <a:fillRect/>
          </a:stretch>
        </p:blipFill>
        <p:spPr bwMode="auto">
          <a:xfrm>
            <a:off x="971600" y="692696"/>
            <a:ext cx="7200800" cy="5400600"/>
          </a:xfrm>
          <a:prstGeom prst="rect">
            <a:avLst/>
          </a:prstGeom>
          <a:noFill/>
        </p:spPr>
      </p:pic>
      <p:sp>
        <p:nvSpPr>
          <p:cNvPr id="3" name="Rectangle 2"/>
          <p:cNvSpPr/>
          <p:nvPr/>
        </p:nvSpPr>
        <p:spPr>
          <a:xfrm>
            <a:off x="899592" y="6021288"/>
            <a:ext cx="7704856" cy="230832"/>
          </a:xfrm>
          <a:prstGeom prst="rect">
            <a:avLst/>
          </a:prstGeom>
        </p:spPr>
        <p:txBody>
          <a:bodyPr wrap="square">
            <a:spAutoFit/>
          </a:bodyPr>
          <a:lstStyle/>
          <a:p>
            <a:r>
              <a:rPr lang="sr-Cyrl-RS" sz="900" dirty="0">
                <a:solidFill>
                  <a:srgbClr val="3B3B3B"/>
                </a:solidFill>
                <a:latin typeface="Open Sans"/>
              </a:rPr>
              <a:t>Слика преузета са: </a:t>
            </a:r>
            <a:r>
              <a:rPr lang="en-US" sz="900" dirty="0">
                <a:solidFill>
                  <a:srgbClr val="3B3B3B"/>
                </a:solidFill>
                <a:latin typeface="Open Sans"/>
              </a:rPr>
              <a:t>https://rightimpacttochangehearts.com/2018/02/19/we-need-stopping-cues/</a:t>
            </a:r>
            <a:endParaRPr lang="en-US" sz="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b="1" dirty="0"/>
              <a:t>Дефиниција</a:t>
            </a:r>
            <a:endParaRPr lang="en-GB" b="1" dirty="0"/>
          </a:p>
        </p:txBody>
      </p:sp>
      <p:sp>
        <p:nvSpPr>
          <p:cNvPr id="3" name="Content Placeholder 2"/>
          <p:cNvSpPr>
            <a:spLocks noGrp="1"/>
          </p:cNvSpPr>
          <p:nvPr>
            <p:ph idx="1"/>
          </p:nvPr>
        </p:nvSpPr>
        <p:spPr>
          <a:xfrm>
            <a:off x="457200" y="1268760"/>
            <a:ext cx="4834880" cy="5256583"/>
          </a:xfrm>
        </p:spPr>
        <p:txBody>
          <a:bodyPr>
            <a:normAutofit fontScale="92500" lnSpcReduction="10000"/>
          </a:bodyPr>
          <a:lstStyle/>
          <a:p>
            <a:r>
              <a:rPr lang="ru-RU" dirty="0"/>
              <a:t>Зависност од интернета представља савремен облик зависности у којој је појединац доведен у стање када је употреба интернета постала његова доминантна животна активност и она га изолује и ствара негативне последице по њега и његову околину. </a:t>
            </a:r>
            <a:br>
              <a:rPr lang="ru-RU" dirty="0"/>
            </a:br>
            <a:endParaRPr lang="ru-RU" dirty="0"/>
          </a:p>
          <a:p>
            <a:pPr>
              <a:buNone/>
            </a:pPr>
            <a:endParaRPr lang="en-GB" dirty="0"/>
          </a:p>
        </p:txBody>
      </p:sp>
      <p:pic>
        <p:nvPicPr>
          <p:cNvPr id="1026" name="Picture 2" descr="C:\Users\User\Desktop\5125027_orig.gif"/>
          <p:cNvPicPr>
            <a:picLocks noChangeAspect="1" noChangeArrowheads="1" noCrop="1"/>
          </p:cNvPicPr>
          <p:nvPr/>
        </p:nvPicPr>
        <p:blipFill>
          <a:blip r:embed="rId2" cstate="print"/>
          <a:srcRect/>
          <a:stretch>
            <a:fillRect/>
          </a:stretch>
        </p:blipFill>
        <p:spPr bwMode="auto">
          <a:xfrm>
            <a:off x="5292080" y="1988840"/>
            <a:ext cx="3333750" cy="33147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b="1" dirty="0"/>
              <a:t>Интернет зависност се испољава у више облика:</a:t>
            </a:r>
            <a:endParaRPr lang="en-GB" dirty="0"/>
          </a:p>
        </p:txBody>
      </p:sp>
      <p:sp>
        <p:nvSpPr>
          <p:cNvPr id="3" name="Content Placeholder 2"/>
          <p:cNvSpPr>
            <a:spLocks noGrp="1"/>
          </p:cNvSpPr>
          <p:nvPr>
            <p:ph idx="1"/>
          </p:nvPr>
        </p:nvSpPr>
        <p:spPr>
          <a:xfrm>
            <a:off x="179512" y="1484784"/>
            <a:ext cx="8507288" cy="5040560"/>
          </a:xfrm>
        </p:spPr>
        <p:txBody>
          <a:bodyPr>
            <a:normAutofit/>
          </a:bodyPr>
          <a:lstStyle/>
          <a:p>
            <a:pPr>
              <a:buNone/>
            </a:pPr>
            <a:r>
              <a:rPr lang="en-GB" dirty="0"/>
              <a:t>    </a:t>
            </a:r>
            <a:r>
              <a:rPr lang="ru-RU" dirty="0"/>
              <a:t>- зависности од играња компјутерских игара</a:t>
            </a:r>
            <a:br>
              <a:rPr lang="ru-RU" dirty="0"/>
            </a:br>
            <a:r>
              <a:rPr lang="ru-RU" dirty="0"/>
              <a:t>- зависност од сурфовања интернетом</a:t>
            </a:r>
            <a:endParaRPr lang="en-GB" dirty="0"/>
          </a:p>
          <a:p>
            <a:pPr marL="0" indent="0">
              <a:buNone/>
            </a:pPr>
            <a:r>
              <a:rPr lang="sr-Cyrl-RS" dirty="0"/>
              <a:t>    - зависност од друштвених мрежа</a:t>
            </a:r>
          </a:p>
          <a:p>
            <a:pPr marL="0" indent="0">
              <a:buNone/>
            </a:pPr>
            <a:r>
              <a:rPr lang="ru-RU" dirty="0"/>
              <a:t>    - зависност од сајберсекса</a:t>
            </a:r>
            <a:br>
              <a:rPr lang="ru-RU" dirty="0"/>
            </a:br>
            <a:r>
              <a:rPr lang="ru-RU" dirty="0"/>
              <a:t>    - зависност од успостављања </a:t>
            </a:r>
          </a:p>
          <a:p>
            <a:pPr>
              <a:buNone/>
            </a:pPr>
            <a:r>
              <a:rPr lang="ru-RU" dirty="0"/>
              <a:t>пријатељских веза путем интернета</a:t>
            </a:r>
            <a:br>
              <a:rPr lang="ru-RU" dirty="0"/>
            </a:br>
            <a:r>
              <a:rPr lang="ru-RU" dirty="0"/>
              <a:t>- зависност од интернет коцкања</a:t>
            </a:r>
            <a:br>
              <a:rPr lang="ru-RU" dirty="0"/>
            </a:br>
            <a:r>
              <a:rPr lang="ru-RU" dirty="0"/>
              <a:t>- зависност од компјутера уопште</a:t>
            </a:r>
            <a:endParaRPr lang="en-GB" dirty="0"/>
          </a:p>
          <a:p>
            <a:endParaRPr lang="en-GB" dirty="0"/>
          </a:p>
        </p:txBody>
      </p:sp>
      <p:pic>
        <p:nvPicPr>
          <p:cNvPr id="2051" name="Picture 3" descr="C:\Users\User\Desktop\471788861.jpg"/>
          <p:cNvPicPr>
            <a:picLocks noChangeAspect="1" noChangeArrowheads="1"/>
          </p:cNvPicPr>
          <p:nvPr/>
        </p:nvPicPr>
        <p:blipFill>
          <a:blip r:embed="rId2" cstate="print"/>
          <a:srcRect/>
          <a:stretch>
            <a:fillRect/>
          </a:stretch>
        </p:blipFill>
        <p:spPr bwMode="auto">
          <a:xfrm>
            <a:off x="6516216" y="3212976"/>
            <a:ext cx="2627784" cy="2736304"/>
          </a:xfrm>
          <a:prstGeom prst="rect">
            <a:avLst/>
          </a:prstGeom>
          <a:noFill/>
        </p:spPr>
      </p:pic>
      <p:sp>
        <p:nvSpPr>
          <p:cNvPr id="4" name="Rectangle 3"/>
          <p:cNvSpPr/>
          <p:nvPr/>
        </p:nvSpPr>
        <p:spPr>
          <a:xfrm>
            <a:off x="6450582" y="5891064"/>
            <a:ext cx="4472436" cy="230832"/>
          </a:xfrm>
          <a:prstGeom prst="rect">
            <a:avLst/>
          </a:prstGeom>
        </p:spPr>
        <p:txBody>
          <a:bodyPr wrap="square">
            <a:spAutoFit/>
          </a:bodyPr>
          <a:lstStyle/>
          <a:p>
            <a:r>
              <a:rPr lang="sr-Cyrl-RS" sz="900" dirty="0">
                <a:solidFill>
                  <a:srgbClr val="3B3B3B"/>
                </a:solidFill>
                <a:latin typeface="Open Sans"/>
              </a:rPr>
              <a:t>Слика преузета са: </a:t>
            </a:r>
            <a:r>
              <a:rPr lang="en-US" sz="900" dirty="0">
                <a:solidFill>
                  <a:srgbClr val="3B3B3B"/>
                </a:solidFill>
                <a:latin typeface="Open Sans"/>
              </a:rPr>
              <a:t>www.techaddiction.ca</a:t>
            </a:r>
            <a:endParaRPr lang="en-US" sz="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b="1" dirty="0"/>
              <a:t>Номофобија</a:t>
            </a:r>
            <a:endParaRPr lang="en-GB" b="1" dirty="0"/>
          </a:p>
        </p:txBody>
      </p:sp>
      <p:sp>
        <p:nvSpPr>
          <p:cNvPr id="3" name="Content Placeholder 2"/>
          <p:cNvSpPr>
            <a:spLocks noGrp="1"/>
          </p:cNvSpPr>
          <p:nvPr>
            <p:ph idx="1"/>
          </p:nvPr>
        </p:nvSpPr>
        <p:spPr>
          <a:xfrm>
            <a:off x="457200" y="1196752"/>
            <a:ext cx="8229600" cy="5472608"/>
          </a:xfrm>
        </p:spPr>
        <p:txBody>
          <a:bodyPr>
            <a:normAutofit fontScale="92500" lnSpcReduction="20000"/>
          </a:bodyPr>
          <a:lstStyle/>
          <a:p>
            <a:r>
              <a:rPr lang="en-GB" dirty="0" err="1"/>
              <a:t>No+mobil+phobia</a:t>
            </a:r>
            <a:endParaRPr lang="en-GB" dirty="0"/>
          </a:p>
          <a:p>
            <a:r>
              <a:rPr lang="ru-RU" dirty="0">
                <a:highlight>
                  <a:srgbClr val="FFFF00"/>
                </a:highlight>
              </a:rPr>
              <a:t>Номофобија се испољава у виду панике од губљења телефона или страха да номофобичари дан проведу без мобилног телефона.</a:t>
            </a:r>
            <a:endParaRPr lang="en-GB" dirty="0">
              <a:highlight>
                <a:srgbClr val="FFFF00"/>
              </a:highlight>
            </a:endParaRPr>
          </a:p>
          <a:p>
            <a:r>
              <a:rPr lang="sr-Cyrl-RS" dirty="0"/>
              <a:t>Знаци: - </a:t>
            </a:r>
            <a:r>
              <a:rPr lang="ru-RU" dirty="0"/>
              <a:t>Никад не можете искључити телефон.</a:t>
            </a:r>
          </a:p>
          <a:p>
            <a:pPr>
              <a:buNone/>
            </a:pPr>
            <a:r>
              <a:rPr lang="ru-RU" dirty="0"/>
              <a:t>                  - Опсесивно проверавате поруке, пропуштене позиве и имејлове.</a:t>
            </a:r>
          </a:p>
          <a:p>
            <a:pPr>
              <a:buNone/>
            </a:pPr>
            <a:r>
              <a:rPr lang="ru-RU" dirty="0"/>
              <a:t>                 - Стално пуните батерију да вас случајно не би издала.</a:t>
            </a:r>
          </a:p>
          <a:p>
            <a:pPr>
              <a:buNone/>
            </a:pPr>
            <a:r>
              <a:rPr lang="ru-RU" dirty="0"/>
              <a:t>                 - Никад не одлазите до тоалета без мобилног телефона.</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b="1" dirty="0"/>
              <a:t>Да проверимо</a:t>
            </a:r>
            <a:endParaRPr lang="en-GB" b="1" dirty="0"/>
          </a:p>
        </p:txBody>
      </p:sp>
      <p:sp>
        <p:nvSpPr>
          <p:cNvPr id="3" name="Content Placeholder 2"/>
          <p:cNvSpPr>
            <a:spLocks noGrp="1"/>
          </p:cNvSpPr>
          <p:nvPr>
            <p:ph idx="1"/>
          </p:nvPr>
        </p:nvSpPr>
        <p:spPr>
          <a:xfrm>
            <a:off x="457200" y="1600200"/>
            <a:ext cx="8229600" cy="4781128"/>
          </a:xfrm>
        </p:spPr>
        <p:txBody>
          <a:bodyPr>
            <a:normAutofit/>
          </a:bodyPr>
          <a:lstStyle/>
          <a:p>
            <a:pPr algn="ctr"/>
            <a:r>
              <a:rPr lang="ru-RU" sz="3600" cap="all" dirty="0"/>
              <a:t>РЕШИТЕ ТЕСТ И ПРОЦЕНИТЕ ДА ЛИ ИМАТЕ ПРОБЛЕМ СА ЗАВИСНОШЋУ ОД ИНТЕРНЕТА</a:t>
            </a:r>
            <a:endParaRPr lang="sr-Latn-RS" sz="3600" cap="all" dirty="0"/>
          </a:p>
          <a:p>
            <a:pPr algn="ctr"/>
            <a:r>
              <a:rPr lang="sr-Cyrl-RS" sz="3600" dirty="0"/>
              <a:t>Прочитај питање и забележи одговор</a:t>
            </a:r>
            <a:r>
              <a:rPr lang="sr-Cyrl-RS" sz="3600" cap="all" dirty="0"/>
              <a:t> – да </a:t>
            </a:r>
            <a:r>
              <a:rPr lang="sr-Cyrl-RS" sz="3600" dirty="0"/>
              <a:t>или</a:t>
            </a:r>
            <a:r>
              <a:rPr lang="sr-Cyrl-RS" sz="3600" cap="all" dirty="0"/>
              <a:t> не</a:t>
            </a:r>
            <a:endParaRPr lang="ru-RU" sz="3600" cap="all"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548680"/>
            <a:ext cx="8229600" cy="5577483"/>
          </a:xfrm>
        </p:spPr>
        <p:txBody>
          <a:bodyPr>
            <a:normAutofit lnSpcReduction="20000"/>
          </a:bodyPr>
          <a:lstStyle/>
          <a:p>
            <a:endParaRPr lang="sr-Cyrl-RS" dirty="0"/>
          </a:p>
          <a:p>
            <a:r>
              <a:rPr lang="sr-Cyrl-RS" dirty="0"/>
              <a:t>Да ли сте етом?</a:t>
            </a:r>
            <a:endParaRPr lang="sr-Cyrl-RS" b="1" dirty="0"/>
          </a:p>
          <a:p>
            <a:endParaRPr lang="sr-Cyrl-RS" dirty="0"/>
          </a:p>
          <a:p>
            <a:pPr>
              <a:buNone/>
            </a:pPr>
            <a:endParaRPr lang="en-GB" dirty="0"/>
          </a:p>
          <a:p>
            <a:r>
              <a:rPr lang="sr-Cyrl-RS" dirty="0"/>
              <a:t>Да ли размишљате о својој претходној или будућој онлине активности?</a:t>
            </a:r>
            <a:endParaRPr lang="en-GB" dirty="0"/>
          </a:p>
          <a:p>
            <a:endParaRPr lang="sr-Cyrl-RS" dirty="0"/>
          </a:p>
          <a:p>
            <a:endParaRPr lang="sr-Cyrl-RS" dirty="0"/>
          </a:p>
          <a:p>
            <a:r>
              <a:rPr lang="sr-Cyrl-RS" dirty="0"/>
              <a:t>Да ли имате потребу да дуже него пре будете онлине да бисте задовољили своје потребе?</a:t>
            </a:r>
            <a:endParaRPr lang="en-GB" dirty="0"/>
          </a:p>
          <a:p>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404664"/>
            <a:ext cx="8229600" cy="6192688"/>
          </a:xfrm>
        </p:spPr>
        <p:txBody>
          <a:bodyPr>
            <a:normAutofit fontScale="90000" lnSpcReduction="20000"/>
          </a:bodyPr>
          <a:lstStyle/>
          <a:p>
            <a:endParaRPr lang="sr-Cyrl-RS" dirty="0"/>
          </a:p>
          <a:p>
            <a:endParaRPr lang="sr-Cyrl-RS" dirty="0"/>
          </a:p>
          <a:p>
            <a:r>
              <a:rPr lang="sr-Cyrl-RS" dirty="0"/>
              <a:t>Да ли сте до сада неколико пута безуспешно покушавали да престанете или да контролисано користите интернет?</a:t>
            </a:r>
          </a:p>
          <a:p>
            <a:endParaRPr lang="sr-Cyrl-RS" dirty="0"/>
          </a:p>
          <a:p>
            <a:pPr>
              <a:buNone/>
            </a:pPr>
            <a:endParaRPr lang="en-GB" dirty="0"/>
          </a:p>
          <a:p>
            <a:r>
              <a:rPr lang="sr-Cyrl-RS" dirty="0"/>
              <a:t>Да ли сте постали нерасположени, уморни, нервозни или депресивни када смањено користите интернет?</a:t>
            </a:r>
          </a:p>
          <a:p>
            <a:endParaRPr lang="sr-Cyrl-RS" dirty="0"/>
          </a:p>
          <a:p>
            <a:pPr>
              <a:buNone/>
            </a:pPr>
            <a:endParaRPr lang="en-GB" dirty="0"/>
          </a:p>
          <a:p>
            <a:r>
              <a:rPr lang="sr-Cyrl-RS" dirty="0"/>
              <a:t>Да ли дуже остајете онлине него што сте планирали?</a:t>
            </a:r>
            <a:endParaRPr lang="en-GB" dirty="0"/>
          </a:p>
          <a:p>
            <a:endParaRPr lang="en-GB"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1271</Words>
  <Application>Microsoft Office PowerPoint</Application>
  <PresentationFormat>On-screen Show (4:3)</PresentationFormat>
  <Paragraphs>105</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Open Sans</vt:lpstr>
      <vt:lpstr>Office Theme</vt:lpstr>
      <vt:lpstr>INTERNET ADDICTION &amp; NOMOPHOBIA</vt:lpstr>
      <vt:lpstr>PowerPoint Presentation</vt:lpstr>
      <vt:lpstr>PowerPoint Presentation</vt:lpstr>
      <vt:lpstr>Дефиниција</vt:lpstr>
      <vt:lpstr>Интернет зависност се испољава у више облика:</vt:lpstr>
      <vt:lpstr>Номофобија</vt:lpstr>
      <vt:lpstr>Да проверимо</vt:lpstr>
      <vt:lpstr>PowerPoint Presentation</vt:lpstr>
      <vt:lpstr>PowerPoint Presentation</vt:lpstr>
      <vt:lpstr>PowerPoint Presentation</vt:lpstr>
      <vt:lpstr>Резултат теста</vt:lpstr>
      <vt:lpstr>Како препознати зависност? </vt:lpstr>
      <vt:lpstr>PowerPoint Presentation</vt:lpstr>
      <vt:lpstr>PowerPoint Presentation</vt:lpstr>
      <vt:lpstr>PowerPoint Presentation</vt:lpstr>
      <vt:lpstr>Симптоми дигиталне зависности- емоционални</vt:lpstr>
      <vt:lpstr>Симптоми дигиталне зависности- физички</vt:lpstr>
      <vt:lpstr>Подаци</vt:lpstr>
      <vt:lpstr>Шта урадити?</vt:lpstr>
      <vt:lpstr>Уместо закључка...</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ADDICTION &amp; NOMOPHOBIA</dc:title>
  <dc:creator>Windows User</dc:creator>
  <cp:lastModifiedBy>AleksaE</cp:lastModifiedBy>
  <cp:revision>19</cp:revision>
  <dcterms:created xsi:type="dcterms:W3CDTF">2019-01-18T10:28:00Z</dcterms:created>
  <dcterms:modified xsi:type="dcterms:W3CDTF">2026-05-06T09:37:25Z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0F6FBC04D71E4961850732214FB7508B</vt:lpwstr>
  </property>
  <property fmtid="{D5CDD505-2E9C-101B-9397-08002B2CF9AE}" pid="3" name="KSOProductBuildVer">
    <vt:lpwstr>1033-11.2.0.11537</vt:lpwstr>
  </property>
  <property fmtid="{D5CDD505-2E9C-101B-9397-08002B2CF9AE}" pid="4" name="TitusGUID">
    <vt:lpwstr>1a54965c-bf19-4b04-95fc-28abbdb5a392</vt:lpwstr>
  </property>
</Properties>
</file>