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2" r:id="rId4"/>
    <p:sldId id="263" r:id="rId5"/>
    <p:sldId id="264" r:id="rId6"/>
    <p:sldId id="258" r:id="rId7"/>
    <p:sldId id="259" r:id="rId8"/>
    <p:sldId id="260" r:id="rId9"/>
    <p:sldId id="261" r:id="rId10"/>
    <p:sldId id="297" r:id="rId11"/>
    <p:sldId id="265" r:id="rId12"/>
    <p:sldId id="266" r:id="rId13"/>
    <p:sldId id="267" r:id="rId14"/>
    <p:sldId id="268" r:id="rId15"/>
    <p:sldId id="269" r:id="rId16"/>
    <p:sldId id="271" r:id="rId17"/>
    <p:sldId id="272" r:id="rId18"/>
    <p:sldId id="296" r:id="rId19"/>
    <p:sldId id="295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5/6/2026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5/6/2026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5/6/2026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1885951"/>
            <a:ext cx="8915399" cy="1954530"/>
          </a:xfrm>
        </p:spPr>
        <p:txBody>
          <a:bodyPr>
            <a:normAutofit/>
          </a:bodyPr>
          <a:lstStyle/>
          <a:p>
            <a:pPr algn="ctr"/>
            <a:r>
              <a:rPr lang="sr-Cyrl-RS" dirty="0">
                <a:latin typeface="Comic Sans MS" panose="030F0702030302020204" pitchFamily="66" charset="0"/>
              </a:rPr>
              <a:t>Трговина људима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Cyrl-RS" dirty="0">
                <a:latin typeface="Comic Sans MS" panose="030F0702030302020204" pitchFamily="66" charset="0"/>
              </a:rPr>
              <a:t>                                           Биљана Михаиловић, школски психолог</a:t>
            </a:r>
          </a:p>
          <a:p>
            <a:r>
              <a:rPr lang="sr-Cyrl-RS" dirty="0">
                <a:latin typeface="Comic Sans MS" panose="030F0702030302020204" pitchFamily="66" charset="0"/>
              </a:rPr>
              <a:t>                                                      ОШ „Јован Ристић“, </a:t>
            </a:r>
            <a:r>
              <a:rPr lang="sr-Cyrl-RS" dirty="0" smtClean="0">
                <a:latin typeface="Comic Sans MS" panose="030F0702030302020204" pitchFamily="66" charset="0"/>
              </a:rPr>
              <a:t>Борча</a:t>
            </a:r>
            <a:r>
              <a:rPr lang="en-US" smtClean="0">
                <a:latin typeface="Comic Sans MS" panose="030F0702030302020204" pitchFamily="66" charset="0"/>
              </a:rPr>
              <a:t> </a:t>
            </a:r>
            <a:endParaRPr lang="en-US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49855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b="1" dirty="0">
                <a:latin typeface="Comic Sans MS" panose="030F0702030302020204" pitchFamily="66" charset="0"/>
              </a:rPr>
              <a:t>За </a:t>
            </a:r>
            <a:r>
              <a:rPr lang="en-US" sz="4000" b="1" dirty="0" err="1">
                <a:latin typeface="Comic Sans MS" panose="030F0702030302020204" pitchFamily="66" charset="0"/>
              </a:rPr>
              <a:t>врбовање</a:t>
            </a:r>
            <a:r>
              <a:rPr lang="en-US" sz="4000" b="1" dirty="0">
                <a:latin typeface="Comic Sans MS" panose="030F0702030302020204" pitchFamily="66" charset="0"/>
              </a:rPr>
              <a:t> </a:t>
            </a:r>
            <a:r>
              <a:rPr lang="en-US" sz="4000" b="1" dirty="0" err="1">
                <a:latin typeface="Comic Sans MS" panose="030F0702030302020204" pitchFamily="66" charset="0"/>
              </a:rPr>
              <a:t>жртава</a:t>
            </a:r>
            <a:r>
              <a:rPr lang="en-US" sz="4000" b="1" dirty="0">
                <a:latin typeface="Comic Sans MS" panose="030F0702030302020204" pitchFamily="66" charset="0"/>
              </a:rPr>
              <a:t> </a:t>
            </a:r>
            <a:r>
              <a:rPr lang="en-US" sz="4000" b="1" dirty="0" err="1">
                <a:latin typeface="Comic Sans MS" panose="030F0702030302020204" pitchFamily="66" charset="0"/>
              </a:rPr>
              <a:t>се</a:t>
            </a:r>
            <a:r>
              <a:rPr lang="en-US" sz="4000" b="1" dirty="0">
                <a:latin typeface="Comic Sans MS" panose="030F0702030302020204" pitchFamily="66" charset="0"/>
              </a:rPr>
              <a:t> </a:t>
            </a:r>
            <a:r>
              <a:rPr lang="en-US" sz="4000" b="1" dirty="0" err="1">
                <a:latin typeface="Comic Sans MS" panose="030F0702030302020204" pitchFamily="66" charset="0"/>
              </a:rPr>
              <a:t>све</a:t>
            </a:r>
            <a:r>
              <a:rPr lang="en-US" sz="4000" b="1" dirty="0">
                <a:latin typeface="Comic Sans MS" panose="030F0702030302020204" pitchFamily="66" charset="0"/>
              </a:rPr>
              <a:t> </a:t>
            </a:r>
            <a:r>
              <a:rPr lang="en-US" sz="4000" b="1" dirty="0" err="1">
                <a:latin typeface="Comic Sans MS" panose="030F0702030302020204" pitchFamily="66" charset="0"/>
              </a:rPr>
              <a:t>учесталије</a:t>
            </a:r>
            <a:r>
              <a:rPr lang="en-US" sz="4000" b="1" dirty="0">
                <a:latin typeface="Comic Sans MS" panose="030F0702030302020204" pitchFamily="66" charset="0"/>
              </a:rPr>
              <a:t> </a:t>
            </a:r>
            <a:r>
              <a:rPr lang="en-US" sz="4000" b="1" dirty="0" err="1">
                <a:latin typeface="Comic Sans MS" panose="030F0702030302020204" pitchFamily="66" charset="0"/>
              </a:rPr>
              <a:t>користи</a:t>
            </a:r>
            <a:r>
              <a:rPr lang="en-US" sz="4000" b="1" dirty="0">
                <a:latin typeface="Comic Sans MS" panose="030F0702030302020204" pitchFamily="66" charset="0"/>
              </a:rPr>
              <a:t> </a:t>
            </a:r>
            <a:r>
              <a:rPr lang="en-US" sz="4000" b="1" dirty="0" err="1">
                <a:latin typeface="Comic Sans MS" panose="030F0702030302020204" pitchFamily="66" charset="0"/>
              </a:rPr>
              <a:t>интернет</a:t>
            </a:r>
            <a:r>
              <a:rPr lang="en-US" sz="4000" b="1" dirty="0">
                <a:latin typeface="Comic Sans MS" panose="030F0702030302020204" pitchFamily="66" charset="0"/>
              </a:rPr>
              <a:t> и </a:t>
            </a:r>
            <a:r>
              <a:rPr lang="en-US" sz="4000" b="1" dirty="0" err="1">
                <a:latin typeface="Comic Sans MS" panose="030F0702030302020204" pitchFamily="66" charset="0"/>
              </a:rPr>
              <a:t>друштвене</a:t>
            </a:r>
            <a:r>
              <a:rPr lang="en-US" sz="4000" b="1" dirty="0">
                <a:latin typeface="Comic Sans MS" panose="030F0702030302020204" pitchFamily="66" charset="0"/>
              </a:rPr>
              <a:t> </a:t>
            </a:r>
            <a:r>
              <a:rPr lang="en-US" sz="4000" b="1" dirty="0" err="1">
                <a:latin typeface="Comic Sans MS" panose="030F0702030302020204" pitchFamily="66" charset="0"/>
              </a:rPr>
              <a:t>мреже</a:t>
            </a:r>
            <a:r>
              <a:rPr lang="en-US" sz="4000" b="1" dirty="0">
                <a:latin typeface="Comic Sans MS" panose="030F0702030302020204" pitchFamily="66" charset="0"/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5635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b="1" dirty="0">
                <a:latin typeface="Comic Sans MS" panose="030F0702030302020204" pitchFamily="66" charset="0"/>
              </a:rPr>
              <a:t>П</a:t>
            </a:r>
            <a:r>
              <a:rPr lang="en-US" b="1" dirty="0" err="1">
                <a:latin typeface="Comic Sans MS" panose="030F0702030302020204" pitchFamily="66" charset="0"/>
              </a:rPr>
              <a:t>ромене</a:t>
            </a:r>
            <a:r>
              <a:rPr lang="en-US" b="1" dirty="0">
                <a:latin typeface="Comic Sans MS" panose="030F0702030302020204" pitchFamily="66" charset="0"/>
              </a:rPr>
              <a:t> у </a:t>
            </a:r>
            <a:r>
              <a:rPr lang="en-US" b="1" dirty="0" err="1">
                <a:latin typeface="Comic Sans MS" panose="030F0702030302020204" pitchFamily="66" charset="0"/>
              </a:rPr>
              <a:t>функционисању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детета</a:t>
            </a:r>
            <a:r>
              <a:rPr lang="en-US" b="1" dirty="0">
                <a:latin typeface="Comic Sans MS" panose="030F0702030302020204" pitchFamily="66" charset="0"/>
              </a:rPr>
              <a:t>, </a:t>
            </a:r>
            <a:r>
              <a:rPr lang="en-US" b="1" dirty="0" err="1">
                <a:latin typeface="Comic Sans MS" panose="030F0702030302020204" pitchFamily="66" charset="0"/>
              </a:rPr>
              <a:t>на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које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треба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обратити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пажњу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en-US" b="1" dirty="0" err="1">
                <a:latin typeface="Comic Sans MS" panose="030F0702030302020204" pitchFamily="66" charset="0"/>
              </a:rPr>
              <a:t>Однос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неповерења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према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другима</a:t>
            </a:r>
            <a:r>
              <a:rPr lang="en-US" b="1" dirty="0">
                <a:latin typeface="Comic Sans MS" panose="030F0702030302020204" pitchFamily="66" charset="0"/>
              </a:rPr>
              <a:t>, </a:t>
            </a:r>
            <a:r>
              <a:rPr lang="en-US" b="1" dirty="0" err="1">
                <a:latin typeface="Comic Sans MS" panose="030F0702030302020204" pitchFamily="66" charset="0"/>
              </a:rPr>
              <a:t>повлачење</a:t>
            </a:r>
            <a:r>
              <a:rPr lang="en-US" b="1" dirty="0">
                <a:latin typeface="Comic Sans MS" panose="030F0702030302020204" pitchFamily="66" charset="0"/>
              </a:rPr>
              <a:t> и </a:t>
            </a:r>
            <a:r>
              <a:rPr lang="en-US" b="1" dirty="0" err="1">
                <a:latin typeface="Comic Sans MS" panose="030F0702030302020204" pitchFamily="66" charset="0"/>
              </a:rPr>
              <a:t>постављање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баријере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према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другима</a:t>
            </a:r>
            <a:r>
              <a:rPr lang="en-US" b="1" dirty="0">
                <a:latin typeface="Comic Sans MS" panose="030F0702030302020204" pitchFamily="66" charset="0"/>
              </a:rPr>
              <a:t>;</a:t>
            </a:r>
          </a:p>
          <a:p>
            <a:pPr lvl="0"/>
            <a:r>
              <a:rPr lang="en-US" b="1" dirty="0" err="1">
                <a:latin typeface="Comic Sans MS" panose="030F0702030302020204" pitchFamily="66" charset="0"/>
              </a:rPr>
              <a:t>Отежано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управљање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емоцијама</a:t>
            </a:r>
            <a:r>
              <a:rPr lang="en-US" b="1" dirty="0">
                <a:latin typeface="Comic Sans MS" panose="030F0702030302020204" pitchFamily="66" charset="0"/>
              </a:rPr>
              <a:t>, </a:t>
            </a:r>
            <a:r>
              <a:rPr lang="en-US" b="1" dirty="0" err="1">
                <a:latin typeface="Comic Sans MS" panose="030F0702030302020204" pitchFamily="66" charset="0"/>
              </a:rPr>
              <a:t>чести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емоционални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изливи</a:t>
            </a:r>
            <a:r>
              <a:rPr lang="en-US" b="1" dirty="0">
                <a:latin typeface="Comic Sans MS" panose="030F0702030302020204" pitchFamily="66" charset="0"/>
              </a:rPr>
              <a:t> у </a:t>
            </a:r>
            <a:r>
              <a:rPr lang="en-US" b="1" dirty="0" err="1">
                <a:latin typeface="Comic Sans MS" panose="030F0702030302020204" pitchFamily="66" charset="0"/>
              </a:rPr>
              <a:t>понашању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или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неадекватно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испољавање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емоције</a:t>
            </a:r>
            <a:r>
              <a:rPr lang="en-US" b="1" dirty="0">
                <a:latin typeface="Comic Sans MS" panose="030F0702030302020204" pitchFamily="66" charset="0"/>
              </a:rPr>
              <a:t> у </a:t>
            </a:r>
            <a:r>
              <a:rPr lang="en-US" b="1" dirty="0" err="1">
                <a:latin typeface="Comic Sans MS" panose="030F0702030302020204" pitchFamily="66" charset="0"/>
              </a:rPr>
              <a:t>односу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на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ситуације</a:t>
            </a:r>
            <a:r>
              <a:rPr lang="en-US" b="1" dirty="0">
                <a:latin typeface="Comic Sans MS" panose="030F0702030302020204" pitchFamily="66" charset="0"/>
              </a:rPr>
              <a:t> (</a:t>
            </a:r>
            <a:r>
              <a:rPr lang="en-US" b="1" dirty="0" err="1">
                <a:latin typeface="Comic Sans MS" panose="030F0702030302020204" pitchFamily="66" charset="0"/>
              </a:rPr>
              <a:t>напади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беса</a:t>
            </a:r>
            <a:r>
              <a:rPr lang="en-US" b="1" dirty="0">
                <a:latin typeface="Comic Sans MS" panose="030F0702030302020204" pitchFamily="66" charset="0"/>
              </a:rPr>
              <a:t>, </a:t>
            </a:r>
            <a:r>
              <a:rPr lang="en-US" b="1" dirty="0" err="1">
                <a:latin typeface="Comic Sans MS" panose="030F0702030302020204" pitchFamily="66" charset="0"/>
              </a:rPr>
              <a:t>туге</a:t>
            </a:r>
            <a:r>
              <a:rPr lang="en-US" b="1" dirty="0">
                <a:latin typeface="Comic Sans MS" panose="030F0702030302020204" pitchFamily="66" charset="0"/>
              </a:rPr>
              <a:t>, </a:t>
            </a:r>
            <a:r>
              <a:rPr lang="en-US" b="1" dirty="0" err="1">
                <a:latin typeface="Comic Sans MS" panose="030F0702030302020204" pitchFamily="66" charset="0"/>
              </a:rPr>
              <a:t>страха</a:t>
            </a:r>
            <a:r>
              <a:rPr lang="en-US" b="1" dirty="0">
                <a:latin typeface="Comic Sans MS" panose="030F0702030302020204" pitchFamily="66" charset="0"/>
              </a:rPr>
              <a:t> и </a:t>
            </a:r>
            <a:r>
              <a:rPr lang="en-US" b="1" dirty="0" err="1">
                <a:latin typeface="Comic Sans MS" panose="030F0702030302020204" pitchFamily="66" charset="0"/>
              </a:rPr>
              <a:t>др</a:t>
            </a:r>
            <a:r>
              <a:rPr lang="en-US" b="1" dirty="0">
                <a:latin typeface="Comic Sans MS" panose="030F0702030302020204" pitchFamily="66" charset="0"/>
              </a:rPr>
              <a:t>) </a:t>
            </a:r>
            <a:r>
              <a:rPr lang="en-US" b="1" dirty="0" err="1">
                <a:latin typeface="Comic Sans MS" panose="030F0702030302020204" pitchFamily="66" charset="0"/>
              </a:rPr>
              <a:t>или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честе</a:t>
            </a:r>
            <a:r>
              <a:rPr lang="en-US" b="1" dirty="0">
                <a:latin typeface="Comic Sans MS" panose="030F0702030302020204" pitchFamily="66" charset="0"/>
              </a:rPr>
              <a:t> и </a:t>
            </a:r>
            <a:r>
              <a:rPr lang="en-US" b="1" dirty="0" err="1">
                <a:latin typeface="Comic Sans MS" panose="030F0702030302020204" pitchFamily="66" charset="0"/>
              </a:rPr>
              <a:t>непредвидиве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промене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расположења</a:t>
            </a:r>
            <a:r>
              <a:rPr lang="en-US" b="1" dirty="0">
                <a:latin typeface="Comic Sans MS" panose="030F0702030302020204" pitchFamily="66" charset="0"/>
              </a:rPr>
              <a:t>;</a:t>
            </a:r>
          </a:p>
          <a:p>
            <a:pPr lvl="0"/>
            <a:r>
              <a:rPr lang="en-US" b="1" dirty="0" err="1">
                <a:latin typeface="Comic Sans MS" panose="030F0702030302020204" pitchFamily="66" charset="0"/>
              </a:rPr>
              <a:t>Ниско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самопоштовање</a:t>
            </a:r>
            <a:r>
              <a:rPr lang="en-US" b="1" dirty="0">
                <a:latin typeface="Comic Sans MS" panose="030F0702030302020204" pitchFamily="66" charset="0"/>
              </a:rPr>
              <a:t> и </a:t>
            </a:r>
            <a:r>
              <a:rPr lang="en-US" b="1" dirty="0" err="1">
                <a:latin typeface="Comic Sans MS" panose="030F0702030302020204" pitchFamily="66" charset="0"/>
              </a:rPr>
              <a:t>самопоуздање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као</a:t>
            </a:r>
            <a:r>
              <a:rPr lang="en-US" b="1" dirty="0">
                <a:latin typeface="Comic Sans MS" panose="030F0702030302020204" pitchFamily="66" charset="0"/>
              </a:rPr>
              <a:t> и </a:t>
            </a:r>
            <a:r>
              <a:rPr lang="en-US" b="1" dirty="0" err="1">
                <a:latin typeface="Comic Sans MS" panose="030F0702030302020204" pitchFamily="66" charset="0"/>
              </a:rPr>
              <a:t>осећај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мање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вредности</a:t>
            </a:r>
            <a:r>
              <a:rPr lang="en-US" b="1" dirty="0">
                <a:latin typeface="Comic Sans MS" panose="030F0702030302020204" pitchFamily="66" charset="0"/>
              </a:rPr>
              <a:t>;</a:t>
            </a:r>
          </a:p>
          <a:p>
            <a:pPr lvl="0"/>
            <a:r>
              <a:rPr lang="en-US" b="1" dirty="0" err="1">
                <a:latin typeface="Comic Sans MS" panose="030F0702030302020204" pitchFamily="66" charset="0"/>
              </a:rPr>
              <a:t>Тешкоће</a:t>
            </a:r>
            <a:r>
              <a:rPr lang="en-US" b="1" dirty="0">
                <a:latin typeface="Comic Sans MS" panose="030F0702030302020204" pitchFamily="66" charset="0"/>
              </a:rPr>
              <a:t> у </a:t>
            </a:r>
            <a:r>
              <a:rPr lang="en-US" b="1" dirty="0" err="1">
                <a:latin typeface="Comic Sans MS" panose="030F0702030302020204" pitchFamily="66" charset="0"/>
              </a:rPr>
              <a:t>концентрацији</a:t>
            </a:r>
            <a:r>
              <a:rPr lang="en-US" b="1" dirty="0">
                <a:latin typeface="Comic Sans MS" panose="030F0702030302020204" pitchFamily="66" charset="0"/>
              </a:rPr>
              <a:t>, </a:t>
            </a:r>
            <a:r>
              <a:rPr lang="en-US" b="1" dirty="0" err="1">
                <a:latin typeface="Comic Sans MS" panose="030F0702030302020204" pitchFamily="66" charset="0"/>
              </a:rPr>
              <a:t>опажању</a:t>
            </a:r>
            <a:r>
              <a:rPr lang="en-US" b="1" dirty="0">
                <a:latin typeface="Comic Sans MS" panose="030F0702030302020204" pitchFamily="66" charset="0"/>
              </a:rPr>
              <a:t>, </a:t>
            </a:r>
            <a:r>
              <a:rPr lang="en-US" b="1" dirty="0" err="1">
                <a:latin typeface="Comic Sans MS" panose="030F0702030302020204" pitchFamily="66" charset="0"/>
              </a:rPr>
              <a:t>фокусирању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на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садржај</a:t>
            </a:r>
            <a:r>
              <a:rPr lang="en-US" b="1" dirty="0">
                <a:latin typeface="Comic Sans MS" panose="030F0702030302020204" pitchFamily="66" charset="0"/>
              </a:rPr>
              <a:t>, </a:t>
            </a:r>
            <a:r>
              <a:rPr lang="en-US" b="1" dirty="0" err="1">
                <a:latin typeface="Comic Sans MS" panose="030F0702030302020204" pitchFamily="66" charset="0"/>
              </a:rPr>
              <a:t>памћењу</a:t>
            </a:r>
            <a:r>
              <a:rPr lang="en-US" b="1" dirty="0">
                <a:latin typeface="Comic Sans MS" panose="030F0702030302020204" pitchFamily="66" charset="0"/>
              </a:rPr>
              <a:t>, </a:t>
            </a:r>
            <a:r>
              <a:rPr lang="en-US" b="1" dirty="0" err="1">
                <a:latin typeface="Comic Sans MS" panose="030F0702030302020204" pitchFamily="66" charset="0"/>
              </a:rPr>
              <a:t>закључивању</a:t>
            </a:r>
            <a:r>
              <a:rPr lang="en-US" b="1" dirty="0">
                <a:latin typeface="Comic Sans MS" panose="030F0702030302020204" pitchFamily="66" charset="0"/>
              </a:rPr>
              <a:t>, </a:t>
            </a:r>
            <a:r>
              <a:rPr lang="en-US" b="1" dirty="0" err="1">
                <a:latin typeface="Comic Sans MS" panose="030F0702030302020204" pitchFamily="66" charset="0"/>
              </a:rPr>
              <a:t>мишљењу</a:t>
            </a:r>
            <a:r>
              <a:rPr lang="en-US" b="1" dirty="0">
                <a:latin typeface="Comic Sans MS" panose="030F0702030302020204" pitchFamily="66" charset="0"/>
              </a:rPr>
              <a:t>, </a:t>
            </a:r>
            <a:r>
              <a:rPr lang="en-US" b="1" dirty="0" err="1">
                <a:latin typeface="Comic Sans MS" panose="030F0702030302020204" pitchFamily="66" charset="0"/>
              </a:rPr>
              <a:t>планирању</a:t>
            </a:r>
            <a:r>
              <a:rPr lang="en-US" b="1" dirty="0">
                <a:latin typeface="Comic Sans MS" panose="030F0702030302020204" pitchFamily="66" charset="0"/>
              </a:rPr>
              <a:t>, </a:t>
            </a:r>
            <a:r>
              <a:rPr lang="en-US" b="1" dirty="0" err="1">
                <a:latin typeface="Comic Sans MS" panose="030F0702030302020204" pitchFamily="66" charset="0"/>
              </a:rPr>
              <a:t>збуњеност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односно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конфузија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на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нивоу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мишљења</a:t>
            </a:r>
            <a:r>
              <a:rPr lang="en-US" b="1" dirty="0">
                <a:latin typeface="Comic Sans MS" panose="030F0702030302020204" pitchFamily="66" charset="0"/>
              </a:rPr>
              <a:t> (</a:t>
            </a:r>
            <a:r>
              <a:rPr lang="en-US" b="1" dirty="0" err="1">
                <a:latin typeface="Comic Sans MS" panose="030F0702030302020204" pitchFamily="66" charset="0"/>
              </a:rPr>
              <a:t>који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иначе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нису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били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присутни</a:t>
            </a:r>
            <a:r>
              <a:rPr lang="en-US" b="1" dirty="0">
                <a:latin typeface="Comic Sans MS" panose="030F0702030302020204" pitchFamily="66" charset="0"/>
              </a:rPr>
              <a:t>);</a:t>
            </a:r>
          </a:p>
          <a:p>
            <a:pPr lvl="0"/>
            <a:r>
              <a:rPr lang="en-US" b="1" dirty="0" err="1">
                <a:latin typeface="Comic Sans MS" panose="030F0702030302020204" pitchFamily="66" charset="0"/>
              </a:rPr>
              <a:t>Хронична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обољења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попут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високог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крвног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притиска</a:t>
            </a:r>
            <a:r>
              <a:rPr lang="en-US" b="1" dirty="0">
                <a:latin typeface="Comic Sans MS" panose="030F0702030302020204" pitchFamily="66" charset="0"/>
              </a:rPr>
              <a:t>, </a:t>
            </a:r>
            <a:r>
              <a:rPr lang="en-US" b="1" dirty="0" err="1">
                <a:latin typeface="Comic Sans MS" panose="030F0702030302020204" pitchFamily="66" charset="0"/>
              </a:rPr>
              <a:t>дијабетеса</a:t>
            </a:r>
            <a:r>
              <a:rPr lang="en-US" b="1" dirty="0">
                <a:latin typeface="Comic Sans MS" panose="030F0702030302020204" pitchFamily="66" charset="0"/>
              </a:rPr>
              <a:t>, </a:t>
            </a:r>
            <a:r>
              <a:rPr lang="en-US" b="1" dirty="0" err="1">
                <a:latin typeface="Comic Sans MS" panose="030F0702030302020204" pitchFamily="66" charset="0"/>
              </a:rPr>
              <a:t>проблема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менталног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здравља</a:t>
            </a:r>
            <a:r>
              <a:rPr lang="en-US" b="1" dirty="0">
                <a:latin typeface="Comic Sans MS" panose="030F0702030302020204" pitchFamily="66" charset="0"/>
              </a:rPr>
              <a:t>, </a:t>
            </a:r>
            <a:r>
              <a:rPr lang="en-US" b="1" dirty="0" err="1">
                <a:latin typeface="Comic Sans MS" panose="030F0702030302020204" pitchFamily="66" charset="0"/>
              </a:rPr>
              <a:t>честих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инфекција</a:t>
            </a:r>
            <a:r>
              <a:rPr lang="en-US" b="1" dirty="0">
                <a:latin typeface="Comic Sans MS" panose="030F0702030302020204" pitchFamily="66" charset="0"/>
              </a:rPr>
              <a:t>, </a:t>
            </a:r>
            <a:r>
              <a:rPr lang="en-US" b="1" dirty="0" err="1">
                <a:latin typeface="Comic Sans MS" panose="030F0702030302020204" pitchFamily="66" charset="0"/>
              </a:rPr>
              <a:t>повреде</a:t>
            </a:r>
            <a:r>
              <a:rPr lang="en-US" b="1" dirty="0">
                <a:latin typeface="Comic Sans MS" panose="030F0702030302020204" pitchFamily="66" charset="0"/>
              </a:rPr>
              <a:t>, </a:t>
            </a:r>
            <a:r>
              <a:rPr lang="en-US" b="1" dirty="0" err="1">
                <a:latin typeface="Comic Sans MS" panose="030F0702030302020204" pitchFamily="66" charset="0"/>
              </a:rPr>
              <a:t>психосоматска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обољења</a:t>
            </a:r>
            <a:r>
              <a:rPr lang="en-US" b="1" dirty="0">
                <a:latin typeface="Comic Sans MS" panose="030F0702030302020204" pitchFamily="66" charset="0"/>
              </a:rPr>
              <a:t>, </a:t>
            </a:r>
            <a:r>
              <a:rPr lang="en-US" b="1" dirty="0" err="1">
                <a:latin typeface="Comic Sans MS" panose="030F0702030302020204" pitchFamily="66" charset="0"/>
              </a:rPr>
              <a:t>поремећај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сна</a:t>
            </a:r>
            <a:r>
              <a:rPr lang="en-US" b="1" dirty="0">
                <a:latin typeface="Comic Sans MS" panose="030F0702030302020204" pitchFamily="66" charset="0"/>
              </a:rPr>
              <a:t> и </a:t>
            </a:r>
            <a:r>
              <a:rPr lang="en-US" b="1" dirty="0" err="1">
                <a:latin typeface="Comic Sans MS" panose="030F0702030302020204" pitchFamily="66" charset="0"/>
              </a:rPr>
              <a:t>исхране</a:t>
            </a:r>
            <a:r>
              <a:rPr lang="en-US" b="1" dirty="0">
                <a:latin typeface="Comic Sans MS" panose="030F0702030302020204" pitchFamily="66" charset="0"/>
              </a:rPr>
              <a:t>, </a:t>
            </a:r>
            <a:r>
              <a:rPr lang="en-US" b="1" dirty="0" err="1">
                <a:latin typeface="Comic Sans MS" panose="030F0702030302020204" pitchFamily="66" charset="0"/>
              </a:rPr>
              <a:t>који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су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настали</a:t>
            </a:r>
            <a:r>
              <a:rPr lang="en-US" b="1" dirty="0">
                <a:latin typeface="Comic Sans MS" panose="030F0702030302020204" pitchFamily="66" charset="0"/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26146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b="1" dirty="0">
                <a:latin typeface="Comic Sans MS" panose="030F0702030302020204" pitchFamily="66" charset="0"/>
              </a:rPr>
              <a:t>П</a:t>
            </a:r>
            <a:r>
              <a:rPr lang="en-US" b="1" dirty="0" err="1">
                <a:latin typeface="Comic Sans MS" panose="030F0702030302020204" pitchFamily="66" charset="0"/>
              </a:rPr>
              <a:t>ромене</a:t>
            </a:r>
            <a:r>
              <a:rPr lang="en-US" b="1" dirty="0">
                <a:latin typeface="Comic Sans MS" panose="030F0702030302020204" pitchFamily="66" charset="0"/>
              </a:rPr>
              <a:t> у </a:t>
            </a:r>
            <a:r>
              <a:rPr lang="en-US" b="1" dirty="0" err="1">
                <a:latin typeface="Comic Sans MS" panose="030F0702030302020204" pitchFamily="66" charset="0"/>
              </a:rPr>
              <a:t>функционисању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детета</a:t>
            </a:r>
            <a:r>
              <a:rPr lang="en-US" b="1" dirty="0">
                <a:latin typeface="Comic Sans MS" panose="030F0702030302020204" pitchFamily="66" charset="0"/>
              </a:rPr>
              <a:t>, </a:t>
            </a:r>
            <a:r>
              <a:rPr lang="en-US" b="1" dirty="0" err="1">
                <a:latin typeface="Comic Sans MS" panose="030F0702030302020204" pitchFamily="66" charset="0"/>
              </a:rPr>
              <a:t>на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које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треба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обратити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пажњу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err="1">
                <a:latin typeface="Comic Sans MS" panose="030F0702030302020204" pitchFamily="66" charset="0"/>
              </a:rPr>
              <a:t>Код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деце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млађег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узраста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могућа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је</a:t>
            </a:r>
            <a:r>
              <a:rPr lang="en-US" b="1" dirty="0">
                <a:latin typeface="Comic Sans MS" panose="030F0702030302020204" pitchFamily="66" charset="0"/>
              </a:rPr>
              <a:t> и </a:t>
            </a:r>
            <a:r>
              <a:rPr lang="en-US" b="1" dirty="0" err="1">
                <a:latin typeface="Comic Sans MS" panose="030F0702030302020204" pitchFamily="66" charset="0"/>
              </a:rPr>
              <a:t>појава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страха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од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одвајања</a:t>
            </a:r>
            <a:r>
              <a:rPr lang="en-US" b="1" dirty="0">
                <a:latin typeface="Comic Sans MS" panose="030F0702030302020204" pitchFamily="66" charset="0"/>
              </a:rPr>
              <a:t> (</a:t>
            </a:r>
            <a:r>
              <a:rPr lang="en-US" b="1" dirty="0" err="1">
                <a:latin typeface="Comic Sans MS" panose="030F0702030302020204" pitchFamily="66" charset="0"/>
              </a:rPr>
              <a:t>сепарациона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анксиозност</a:t>
            </a:r>
            <a:r>
              <a:rPr lang="en-US" b="1" dirty="0">
                <a:latin typeface="Comic Sans MS" panose="030F0702030302020204" pitchFamily="66" charset="0"/>
              </a:rPr>
              <a:t>) и </a:t>
            </a:r>
            <a:r>
              <a:rPr lang="en-US" b="1" dirty="0" err="1">
                <a:latin typeface="Comic Sans MS" panose="030F0702030302020204" pitchFamily="66" charset="0"/>
              </a:rPr>
              <a:t>регресија</a:t>
            </a:r>
            <a:r>
              <a:rPr lang="en-US" b="1" dirty="0">
                <a:latin typeface="Comic Sans MS" panose="030F0702030302020204" pitchFamily="66" charset="0"/>
              </a:rPr>
              <a:t> у </a:t>
            </a:r>
            <a:r>
              <a:rPr lang="en-US" b="1" dirty="0" err="1">
                <a:latin typeface="Comic Sans MS" panose="030F0702030302020204" pitchFamily="66" charset="0"/>
              </a:rPr>
              <a:t>понашању</a:t>
            </a:r>
            <a:r>
              <a:rPr lang="en-US" b="1" dirty="0">
                <a:latin typeface="Comic Sans MS" panose="030F0702030302020204" pitchFamily="66" charset="0"/>
              </a:rPr>
              <a:t>, </a:t>
            </a:r>
            <a:r>
              <a:rPr lang="en-US" b="1" dirty="0" err="1">
                <a:latin typeface="Comic Sans MS" panose="030F0702030302020204" pitchFamily="66" charset="0"/>
              </a:rPr>
              <a:t>односно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враћање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на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понашања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карактеристична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за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млађи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календарски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узраст</a:t>
            </a:r>
            <a:r>
              <a:rPr lang="en-US" b="1" dirty="0">
                <a:latin typeface="Comic Sans MS" panose="030F0702030302020204" pitchFamily="66" charset="0"/>
              </a:rPr>
              <a:t>.</a:t>
            </a:r>
          </a:p>
          <a:p>
            <a:r>
              <a:rPr lang="en-US" b="1" dirty="0" err="1">
                <a:latin typeface="Comic Sans MS" panose="030F0702030302020204" pitchFamily="66" charset="0"/>
              </a:rPr>
              <a:t>Код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адолесцената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могућа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је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појава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самоповређивања</a:t>
            </a:r>
            <a:r>
              <a:rPr lang="en-US" b="1" dirty="0">
                <a:latin typeface="Comic Sans MS" panose="030F0702030302020204" pitchFamily="66" charset="0"/>
              </a:rPr>
              <a:t>, </a:t>
            </a:r>
            <a:r>
              <a:rPr lang="en-US" b="1" dirty="0" err="1">
                <a:latin typeface="Comic Sans MS" panose="030F0702030302020204" pitchFamily="66" charset="0"/>
              </a:rPr>
              <a:t>промискутетног</a:t>
            </a:r>
            <a:r>
              <a:rPr lang="en-US" b="1" dirty="0">
                <a:latin typeface="Comic Sans MS" panose="030F0702030302020204" pitchFamily="66" charset="0"/>
              </a:rPr>
              <a:t> и </a:t>
            </a:r>
            <a:r>
              <a:rPr lang="en-US" b="1" dirty="0" err="1">
                <a:latin typeface="Comic Sans MS" panose="030F0702030302020204" pitchFamily="66" charset="0"/>
              </a:rPr>
              <a:t>ризичног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понашања</a:t>
            </a:r>
            <a:r>
              <a:rPr lang="en-US" b="1" dirty="0">
                <a:latin typeface="Comic Sans MS" panose="030F0702030302020204" pitchFamily="66" charset="0"/>
              </a:rPr>
              <a:t>, </a:t>
            </a:r>
            <a:r>
              <a:rPr lang="en-US" b="1" dirty="0" err="1">
                <a:latin typeface="Comic Sans MS" panose="030F0702030302020204" pitchFamily="66" charset="0"/>
              </a:rPr>
              <a:t>употребе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алкохола</a:t>
            </a:r>
            <a:r>
              <a:rPr lang="en-US" b="1" dirty="0">
                <a:latin typeface="Comic Sans MS" panose="030F0702030302020204" pitchFamily="66" charset="0"/>
              </a:rPr>
              <a:t>, </a:t>
            </a:r>
            <a:r>
              <a:rPr lang="en-US" b="1" dirty="0" err="1">
                <a:latin typeface="Comic Sans MS" panose="030F0702030302020204" pitchFamily="66" charset="0"/>
              </a:rPr>
              <a:t>лекова</a:t>
            </a:r>
            <a:r>
              <a:rPr lang="en-US" b="1" dirty="0">
                <a:latin typeface="Comic Sans MS" panose="030F0702030302020204" pitchFamily="66" charset="0"/>
              </a:rPr>
              <a:t> и </a:t>
            </a:r>
            <a:r>
              <a:rPr lang="en-US" b="1" dirty="0" err="1">
                <a:latin typeface="Comic Sans MS" panose="030F0702030302020204" pitchFamily="66" charset="0"/>
              </a:rPr>
              <a:t>дроге</a:t>
            </a:r>
            <a:r>
              <a:rPr lang="en-US" b="1" dirty="0">
                <a:latin typeface="Comic Sans MS" panose="030F0702030302020204" pitchFamily="66" charset="0"/>
              </a:rPr>
              <a:t>.</a:t>
            </a:r>
          </a:p>
          <a:p>
            <a:r>
              <a:rPr lang="en-US" b="1" dirty="0" err="1">
                <a:latin typeface="Comic Sans MS" panose="030F0702030302020204" pitchFamily="66" charset="0"/>
              </a:rPr>
              <a:t>Деца</a:t>
            </a:r>
            <a:r>
              <a:rPr lang="en-US" b="1" dirty="0">
                <a:latin typeface="Comic Sans MS" panose="030F0702030302020204" pitchFamily="66" charset="0"/>
              </a:rPr>
              <a:t>, </a:t>
            </a:r>
            <a:r>
              <a:rPr lang="en-US" b="1" dirty="0" err="1">
                <a:latin typeface="Comic Sans MS" panose="030F0702030302020204" pitchFamily="66" charset="0"/>
              </a:rPr>
              <a:t>жртве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трговине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људима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чешће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од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друге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деце</a:t>
            </a:r>
            <a:r>
              <a:rPr lang="en-US" b="1" dirty="0">
                <a:latin typeface="Comic Sans MS" panose="030F0702030302020204" pitchFamily="66" charset="0"/>
              </a:rPr>
              <a:t> </a:t>
            </a:r>
            <a:r>
              <a:rPr lang="en-US" b="1" dirty="0" err="1">
                <a:latin typeface="Comic Sans MS" panose="030F0702030302020204" pitchFamily="66" charset="0"/>
              </a:rPr>
              <a:t>бурно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реагују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на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мање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стресне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ситуације</a:t>
            </a:r>
            <a:r>
              <a:rPr lang="en-US" b="1" dirty="0">
                <a:latin typeface="Comic Sans MS" panose="030F0702030302020204" pitchFamily="66" charset="0"/>
              </a:rPr>
              <a:t> и </a:t>
            </a:r>
            <a:r>
              <a:rPr lang="en-US" b="1" dirty="0" err="1">
                <a:latin typeface="Comic Sans MS" panose="030F0702030302020204" pitchFamily="66" charset="0"/>
              </a:rPr>
              <a:t>њихове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реакције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су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углавном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одбрамбене</a:t>
            </a:r>
            <a:r>
              <a:rPr lang="sr-Cyrl-RS" b="1" dirty="0">
                <a:latin typeface="Comic Sans MS" panose="030F0702030302020204" pitchFamily="66" charset="0"/>
              </a:rPr>
              <a:t> </a:t>
            </a:r>
            <a:r>
              <a:rPr lang="en-US" b="1" dirty="0">
                <a:latin typeface="Comic Sans MS" panose="030F0702030302020204" pitchFamily="66" charset="0"/>
              </a:rPr>
              <a:t>-</a:t>
            </a:r>
            <a:r>
              <a:rPr lang="en-US" b="1" dirty="0" err="1">
                <a:latin typeface="Comic Sans MS" panose="030F0702030302020204" pitchFamily="66" charset="0"/>
              </a:rPr>
              <a:t>бране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се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или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повлаче</a:t>
            </a:r>
            <a:r>
              <a:rPr lang="en-US" b="1" dirty="0">
                <a:latin typeface="Comic Sans MS" panose="030F0702030302020204" pitchFamily="66" charset="0"/>
              </a:rPr>
              <a:t>. </a:t>
            </a:r>
            <a:r>
              <a:rPr lang="en-US" b="1" dirty="0" err="1">
                <a:latin typeface="Comic Sans MS" panose="030F0702030302020204" pitchFamily="66" charset="0"/>
              </a:rPr>
              <a:t>Дете</a:t>
            </a:r>
            <a:r>
              <a:rPr lang="sr-Cyrl-RS" b="1" dirty="0">
                <a:latin typeface="Comic Sans MS" panose="030F0702030302020204" pitchFamily="66" charset="0"/>
              </a:rPr>
              <a:t>, и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када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се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спасе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из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ланца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трговине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људима</a:t>
            </a:r>
            <a:r>
              <a:rPr lang="sr-Cyrl-RS" b="1" dirty="0">
                <a:latin typeface="Comic Sans MS" panose="030F0702030302020204" pitchFamily="66" charset="0"/>
              </a:rPr>
              <a:t>,</a:t>
            </a:r>
            <a:r>
              <a:rPr lang="en-US" b="1" dirty="0">
                <a:latin typeface="Comic Sans MS" panose="030F0702030302020204" pitchFamily="66" charset="0"/>
              </a:rPr>
              <a:t> и </a:t>
            </a:r>
            <a:r>
              <a:rPr lang="en-US" b="1" dirty="0" err="1">
                <a:latin typeface="Comic Sans MS" panose="030F0702030302020204" pitchFamily="66" charset="0"/>
              </a:rPr>
              <a:t>даље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интензивно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проживљава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то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трауматично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искуство</a:t>
            </a:r>
            <a:r>
              <a:rPr lang="en-US" b="1" dirty="0">
                <a:latin typeface="Comic Sans MS" panose="030F0702030302020204" pitchFamily="66" charset="0"/>
              </a:rPr>
              <a:t> (у </a:t>
            </a:r>
            <a:r>
              <a:rPr lang="en-US" b="1" dirty="0" err="1">
                <a:latin typeface="Comic Sans MS" panose="030F0702030302020204" pitchFamily="66" charset="0"/>
              </a:rPr>
              <a:t>мислима</a:t>
            </a:r>
            <a:r>
              <a:rPr lang="en-US" b="1" dirty="0">
                <a:latin typeface="Comic Sans MS" panose="030F0702030302020204" pitchFamily="66" charset="0"/>
              </a:rPr>
              <a:t>, </a:t>
            </a:r>
            <a:r>
              <a:rPr lang="en-US" b="1" dirty="0" err="1">
                <a:latin typeface="Comic Sans MS" panose="030F0702030302020204" pitchFamily="66" charset="0"/>
              </a:rPr>
              <a:t>имагинацији</a:t>
            </a:r>
            <a:r>
              <a:rPr lang="en-US" b="1" dirty="0">
                <a:latin typeface="Comic Sans MS" panose="030F0702030302020204" pitchFamily="66" charset="0"/>
              </a:rPr>
              <a:t>, </a:t>
            </a:r>
            <a:r>
              <a:rPr lang="en-US" b="1" dirty="0" err="1">
                <a:latin typeface="Comic Sans MS" panose="030F0702030302020204" pitchFamily="66" charset="0"/>
              </a:rPr>
              <a:t>сновима</a:t>
            </a:r>
            <a:r>
              <a:rPr lang="en-US" b="1" dirty="0">
                <a:latin typeface="Comic Sans MS" panose="030F0702030302020204" pitchFamily="66" charset="0"/>
              </a:rPr>
              <a:t>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3881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>
                <a:latin typeface="Comic Sans MS" panose="030F0702030302020204" pitchFamily="66" charset="0"/>
              </a:rPr>
              <a:t>Листа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индикатора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за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прелиминарну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идентификацију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ученика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који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су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потенцијалне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жртве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трговине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људима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r-Cyrl-RS" b="1" dirty="0" err="1">
                <a:latin typeface="Comic Sans MS" panose="030F0702030302020204" pitchFamily="66" charset="0"/>
              </a:rPr>
              <a:t>П</a:t>
            </a:r>
            <a:r>
              <a:rPr lang="en-US" b="1" dirty="0" err="1">
                <a:latin typeface="Comic Sans MS" panose="030F0702030302020204" pitchFamily="66" charset="0"/>
              </a:rPr>
              <a:t>омоћно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средство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запосленима</a:t>
            </a:r>
            <a:r>
              <a:rPr lang="en-US" b="1" dirty="0">
                <a:latin typeface="Comic Sans MS" panose="030F0702030302020204" pitchFamily="66" charset="0"/>
              </a:rPr>
              <a:t> у </a:t>
            </a:r>
            <a:r>
              <a:rPr lang="en-US" b="1" dirty="0" err="1">
                <a:latin typeface="Comic Sans MS" panose="030F0702030302020204" pitchFamily="66" charset="0"/>
              </a:rPr>
              <a:t>систему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образовања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приликом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процењивања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ризика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или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сумње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да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је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ученик</a:t>
            </a:r>
            <a:r>
              <a:rPr lang="en-US" b="1" dirty="0">
                <a:latin typeface="Comic Sans MS" panose="030F0702030302020204" pitchFamily="66" charset="0"/>
              </a:rPr>
              <a:t>/</a:t>
            </a:r>
            <a:r>
              <a:rPr lang="en-US" b="1" dirty="0" err="1">
                <a:latin typeface="Comic Sans MS" panose="030F0702030302020204" pitchFamily="66" charset="0"/>
              </a:rPr>
              <a:t>ца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део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ланца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трговине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људима</a:t>
            </a:r>
            <a:r>
              <a:rPr lang="en-US" b="1" dirty="0">
                <a:latin typeface="Comic Sans MS" panose="030F0702030302020204" pitchFamily="66" charset="0"/>
              </a:rPr>
              <a:t> и </a:t>
            </a:r>
            <a:r>
              <a:rPr lang="en-US" b="1" dirty="0" err="1">
                <a:latin typeface="Comic Sans MS" panose="030F0702030302020204" pitchFamily="66" charset="0"/>
              </a:rPr>
              <a:t>предузимања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даљих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мера</a:t>
            </a:r>
            <a:r>
              <a:rPr lang="en-US" b="1" dirty="0">
                <a:latin typeface="Comic Sans MS" panose="030F0702030302020204" pitchFamily="66" charset="0"/>
              </a:rPr>
              <a:t> и </a:t>
            </a:r>
            <a:r>
              <a:rPr lang="en-US" b="1" dirty="0" err="1">
                <a:latin typeface="Comic Sans MS" panose="030F0702030302020204" pitchFamily="66" charset="0"/>
              </a:rPr>
              <a:t>активности</a:t>
            </a:r>
            <a:r>
              <a:rPr lang="en-US" b="1" dirty="0">
                <a:latin typeface="Comic Sans MS" panose="030F0702030302020204" pitchFamily="66" charset="0"/>
              </a:rPr>
              <a:t>.</a:t>
            </a:r>
            <a:endParaRPr lang="en-US" dirty="0">
              <a:latin typeface="Comic Sans MS" panose="030F0702030302020204" pitchFamily="66" charset="0"/>
            </a:endParaRPr>
          </a:p>
          <a:p>
            <a:r>
              <a:rPr lang="en-US" dirty="0" err="1">
                <a:latin typeface="Comic Sans MS" panose="030F0702030302020204" pitchFamily="66" charset="0"/>
              </a:rPr>
              <a:t>Индикатори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за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прелиминарну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идентификацију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жртава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трговине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људима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представљају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смернице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које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указују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на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постојање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ситуације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или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околности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повезаних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са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трговином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људима</a:t>
            </a:r>
            <a:r>
              <a:rPr lang="en-US" dirty="0">
                <a:latin typeface="Comic Sans MS" panose="030F0702030302020204" pitchFamily="66" charset="0"/>
              </a:rPr>
              <a:t>.</a:t>
            </a:r>
          </a:p>
          <a:p>
            <a:r>
              <a:rPr lang="en-US" dirty="0">
                <a:latin typeface="Comic Sans MS" panose="030F0702030302020204" pitchFamily="66" charset="0"/>
              </a:rPr>
              <a:t>С </a:t>
            </a:r>
            <a:r>
              <a:rPr lang="en-US" dirty="0" err="1">
                <a:latin typeface="Comic Sans MS" panose="030F0702030302020204" pitchFamily="66" charset="0"/>
              </a:rPr>
              <a:t>обзиром</a:t>
            </a:r>
            <a:r>
              <a:rPr lang="sr-Cyrl-ME" dirty="0">
                <a:latin typeface="Comic Sans MS" panose="030F0702030302020204" pitchFamily="66" charset="0"/>
              </a:rPr>
              <a:t> на то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да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је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трговина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људима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сложен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феномен</a:t>
            </a:r>
            <a:r>
              <a:rPr lang="en-US" dirty="0">
                <a:latin typeface="Comic Sans MS" panose="030F0702030302020204" pitchFamily="66" charset="0"/>
              </a:rPr>
              <a:t>, </a:t>
            </a:r>
            <a:r>
              <a:rPr lang="en-US" b="1" dirty="0" err="1">
                <a:latin typeface="Comic Sans MS" panose="030F0702030302020204" pitchFamily="66" charset="0"/>
              </a:rPr>
              <a:t>не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постоје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знаци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или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показатељи</a:t>
            </a:r>
            <a:r>
              <a:rPr lang="en-US" b="1" dirty="0">
                <a:latin typeface="Comic Sans MS" panose="030F0702030302020204" pitchFamily="66" charset="0"/>
              </a:rPr>
              <a:t> који </a:t>
            </a:r>
            <a:r>
              <a:rPr lang="en-US" b="1" dirty="0" err="1">
                <a:latin typeface="Comic Sans MS" panose="030F0702030302020204" pitchFamily="66" charset="0"/>
              </a:rPr>
              <a:t>су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искључиво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карактеристични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за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трговину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људима</a:t>
            </a:r>
            <a:r>
              <a:rPr lang="en-US" b="1" dirty="0">
                <a:latin typeface="Comic Sans MS" panose="030F0702030302020204" pitchFamily="66" charset="0"/>
              </a:rPr>
              <a:t>.</a:t>
            </a:r>
            <a:r>
              <a:rPr lang="en-US" dirty="0">
                <a:latin typeface="Comic Sans MS" panose="030F0702030302020204" pitchFamily="66" charset="0"/>
              </a:rPr>
              <a:t> </a:t>
            </a:r>
            <a:r>
              <a:rPr lang="en-US" dirty="0" err="1">
                <a:latin typeface="Comic Sans MS" panose="030F0702030302020204" pitchFamily="66" charset="0"/>
              </a:rPr>
              <a:t>Већина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индикатора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може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да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указује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на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насиље</a:t>
            </a:r>
            <a:r>
              <a:rPr lang="en-US" dirty="0">
                <a:latin typeface="Comic Sans MS" panose="030F0702030302020204" pitchFamily="66" charset="0"/>
              </a:rPr>
              <a:t> и </a:t>
            </a:r>
            <a:r>
              <a:rPr lang="en-US" dirty="0" err="1">
                <a:latin typeface="Comic Sans MS" panose="030F0702030302020204" pitchFamily="66" charset="0"/>
              </a:rPr>
              <a:t>занемаривање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ученика</a:t>
            </a:r>
            <a:r>
              <a:rPr lang="en-US" dirty="0">
                <a:latin typeface="Comic Sans MS" panose="030F0702030302020204" pitchFamily="66" charset="0"/>
              </a:rPr>
              <a:t>, </a:t>
            </a:r>
            <a:r>
              <a:rPr lang="en-US" dirty="0" err="1">
                <a:latin typeface="Comic Sans MS" panose="030F0702030302020204" pitchFamily="66" charset="0"/>
              </a:rPr>
              <a:t>породично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насиље</a:t>
            </a:r>
            <a:r>
              <a:rPr lang="en-US" dirty="0">
                <a:latin typeface="Comic Sans MS" panose="030F0702030302020204" pitchFamily="66" charset="0"/>
              </a:rPr>
              <a:t>, </a:t>
            </a:r>
            <a:r>
              <a:rPr lang="en-US" dirty="0" err="1">
                <a:latin typeface="Comic Sans MS" panose="030F0702030302020204" pitchFamily="66" charset="0"/>
              </a:rPr>
              <a:t>физичке</a:t>
            </a:r>
            <a:r>
              <a:rPr lang="en-US" dirty="0">
                <a:latin typeface="Comic Sans MS" panose="030F0702030302020204" pitchFamily="66" charset="0"/>
              </a:rPr>
              <a:t> и/</a:t>
            </a:r>
            <a:r>
              <a:rPr lang="en-US" dirty="0" err="1">
                <a:latin typeface="Comic Sans MS" panose="030F0702030302020204" pitchFamily="66" charset="0"/>
              </a:rPr>
              <a:t>или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менталне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сметње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или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различите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облике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ризичног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понашања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ученика</a:t>
            </a:r>
            <a:r>
              <a:rPr lang="en-US" dirty="0">
                <a:latin typeface="Comic Sans MS" panose="030F0702030302020204" pitchFamily="66" charset="0"/>
              </a:rPr>
              <a:t>.</a:t>
            </a:r>
          </a:p>
          <a:p>
            <a:r>
              <a:rPr lang="en-US" dirty="0" err="1">
                <a:latin typeface="Comic Sans MS" panose="030F0702030302020204" pitchFamily="66" charset="0"/>
              </a:rPr>
              <a:t>Присуство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једног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или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више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индикатора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само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по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себи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не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мора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да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указује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да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је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ученик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укључен</a:t>
            </a:r>
            <a:r>
              <a:rPr lang="en-US" dirty="0">
                <a:latin typeface="Comic Sans MS" panose="030F0702030302020204" pitchFamily="66" charset="0"/>
              </a:rPr>
              <a:t> у </a:t>
            </a:r>
            <a:r>
              <a:rPr lang="en-US" dirty="0" err="1">
                <a:latin typeface="Comic Sans MS" panose="030F0702030302020204" pitchFamily="66" charset="0"/>
              </a:rPr>
              <a:t>ланац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трговине</a:t>
            </a:r>
            <a:r>
              <a:rPr lang="en-US" dirty="0">
                <a:latin typeface="Comic Sans MS" panose="030F0702030302020204" pitchFamily="66" charset="0"/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3885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>
                <a:latin typeface="Comic Sans MS" panose="030F0702030302020204" pitchFamily="66" charset="0"/>
              </a:rPr>
              <a:t>Листа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индикатора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за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прелиминарну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идентификацију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ученика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који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су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потенцијалне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жртве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трговине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људима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ru-RU" dirty="0"/>
          </a:p>
          <a:p>
            <a:pPr algn="ctr"/>
            <a:r>
              <a:rPr lang="ru-RU" b="1" u="sng" dirty="0">
                <a:latin typeface="Comic Sans MS" panose="030F0702030302020204" pitchFamily="66" charset="0"/>
              </a:rPr>
              <a:t>Индикатори су груписани у следеће области: </a:t>
            </a:r>
          </a:p>
          <a:p>
            <a:pPr marL="0" indent="0">
              <a:buNone/>
            </a:pPr>
            <a:endParaRPr lang="ru-RU" b="1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ru-RU" b="1" dirty="0">
                <a:latin typeface="Comic Sans MS" panose="030F0702030302020204" pitchFamily="66" charset="0"/>
              </a:rPr>
              <a:t>1. Понашање ученика  </a:t>
            </a:r>
          </a:p>
          <a:p>
            <a:pPr marL="0" indent="0" algn="ctr">
              <a:buNone/>
            </a:pPr>
            <a:r>
              <a:rPr lang="ru-RU" b="1" dirty="0">
                <a:latin typeface="Comic Sans MS" panose="030F0702030302020204" pitchFamily="66" charset="0"/>
              </a:rPr>
              <a:t>2. Комуникација ученика и однос са другима  </a:t>
            </a:r>
          </a:p>
          <a:p>
            <a:pPr marL="0" indent="0" algn="ctr">
              <a:buNone/>
            </a:pPr>
            <a:r>
              <a:rPr lang="ru-RU" b="1" dirty="0">
                <a:latin typeface="Comic Sans MS" panose="030F0702030302020204" pitchFamily="66" charset="0"/>
              </a:rPr>
              <a:t>3. Физички изглед ученика и начин облачења </a:t>
            </a:r>
          </a:p>
          <a:p>
            <a:pPr marL="0" indent="0" algn="ctr">
              <a:buNone/>
            </a:pPr>
            <a:r>
              <a:rPr lang="ru-RU" b="1" dirty="0">
                <a:latin typeface="Comic Sans MS" panose="030F0702030302020204" pitchFamily="66" charset="0"/>
              </a:rPr>
              <a:t>4. Здравље ученика </a:t>
            </a:r>
          </a:p>
          <a:p>
            <a:pPr marL="0" indent="0" algn="ctr">
              <a:buNone/>
            </a:pPr>
            <a:r>
              <a:rPr lang="ru-RU" b="1" dirty="0">
                <a:latin typeface="Comic Sans MS" panose="030F0702030302020204" pitchFamily="66" charset="0"/>
              </a:rPr>
              <a:t>5. Породица и услови живота </a:t>
            </a:r>
          </a:p>
          <a:p>
            <a:pPr marL="0" indent="0">
              <a:buNone/>
            </a:pPr>
            <a:endParaRPr lang="ru-RU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86454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>
                <a:latin typeface="Comic Sans MS" panose="030F0702030302020204" pitchFamily="66" charset="0"/>
              </a:rPr>
              <a:t>I  </a:t>
            </a:r>
            <a:r>
              <a:rPr lang="sr-Cyrl-RS" sz="3200" dirty="0">
                <a:latin typeface="Comic Sans MS" panose="030F0702030302020204" pitchFamily="66" charset="0"/>
              </a:rPr>
              <a:t>ПОНАШАЊЕ УЧЕНИКА </a:t>
            </a:r>
            <a:endParaRPr lang="en-US" sz="3200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32903" y="1423851"/>
            <a:ext cx="8915400" cy="485313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dirty="0">
                <a:latin typeface="Comic Sans MS" panose="030F0702030302020204" pitchFamily="66" charset="0"/>
              </a:rPr>
              <a:t>     Ученик/ца често касни у школу, изостаје из школе или прекида школовање. </a:t>
            </a:r>
          </a:p>
          <a:p>
            <a:pPr marL="0" indent="0">
              <a:buNone/>
            </a:pPr>
            <a:r>
              <a:rPr lang="ru-RU" b="1" dirty="0">
                <a:latin typeface="Comic Sans MS" panose="030F0702030302020204" pitchFamily="66" charset="0"/>
              </a:rPr>
              <a:t>     Ученик/ца је неуспешан у школи или има нагли пад у успешности у односу на  потенцијал са којим располаже. </a:t>
            </a:r>
          </a:p>
          <a:p>
            <a:pPr marL="0" indent="0">
              <a:buNone/>
            </a:pPr>
            <a:r>
              <a:rPr lang="ru-RU" b="1" dirty="0">
                <a:latin typeface="Comic Sans MS" panose="030F0702030302020204" pitchFamily="66" charset="0"/>
              </a:rPr>
              <a:t>     Ученик/ца је повучен, изгледа уплашено и када нема видљивог разлога. </a:t>
            </a:r>
          </a:p>
          <a:p>
            <a:pPr marL="0" indent="0">
              <a:buNone/>
            </a:pPr>
            <a:r>
              <a:rPr lang="ru-RU" b="1" dirty="0">
                <a:latin typeface="Comic Sans MS" panose="030F0702030302020204" pitchFamily="66" charset="0"/>
              </a:rPr>
              <a:t>     Ученик/ца предузима активности које за циљ имају прикривање трагова физичких повреда. </a:t>
            </a:r>
          </a:p>
          <a:p>
            <a:pPr marL="0" indent="0">
              <a:buNone/>
            </a:pPr>
            <a:r>
              <a:rPr lang="ru-RU" b="1" dirty="0">
                <a:latin typeface="Comic Sans MS" panose="030F0702030302020204" pitchFamily="66" charset="0"/>
              </a:rPr>
              <a:t>     Ученик/ца има упадљиве осцилације у понашању и емоционалним реакцијама. </a:t>
            </a:r>
          </a:p>
          <a:p>
            <a:pPr marL="0" indent="0">
              <a:buNone/>
            </a:pPr>
            <a:r>
              <a:rPr lang="ru-RU" b="1" dirty="0">
                <a:latin typeface="Comic Sans MS" panose="030F0702030302020204" pitchFamily="66" charset="0"/>
              </a:rPr>
              <a:t>     Понашање ученика/це је високо сексуализовано.</a:t>
            </a:r>
          </a:p>
          <a:p>
            <a:pPr marL="0" indent="0">
              <a:buNone/>
            </a:pPr>
            <a:r>
              <a:rPr lang="ru-RU" b="1" dirty="0">
                <a:latin typeface="Comic Sans MS" panose="030F0702030302020204" pitchFamily="66" charset="0"/>
              </a:rPr>
              <a:t>     Ризично понашање ученика/це и понашање које није у складу са узрастом.</a:t>
            </a:r>
          </a:p>
        </p:txBody>
      </p:sp>
    </p:spTree>
    <p:extLst>
      <p:ext uri="{BB962C8B-B14F-4D97-AF65-F5344CB8AC3E}">
        <p14:creationId xmlns:p14="http://schemas.microsoft.com/office/powerpoint/2010/main" val="36257169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Comic Sans MS" panose="030F0702030302020204" pitchFamily="66" charset="0"/>
              </a:rPr>
              <a:t>II КОМУНИКАЦИЈА УЧЕНИКА/ЦЕ И УСПОСТАВЉАЊЕ ОДНОСА СА  ДРУГИМА 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32903" y="1423851"/>
            <a:ext cx="8915400" cy="4853131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1300" b="1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ru-RU" sz="2000" b="1" dirty="0">
                <a:latin typeface="Comic Sans MS" panose="030F0702030302020204" pitchFamily="66" charset="0"/>
              </a:rPr>
              <a:t>Ученик/ца тешко успоставља односе и нема блиске пријатеље међу вршњацима. </a:t>
            </a:r>
          </a:p>
          <a:p>
            <a:pPr marL="0" indent="0">
              <a:buNone/>
            </a:pPr>
            <a:r>
              <a:rPr lang="ru-RU" sz="2000" b="1" dirty="0">
                <a:latin typeface="Comic Sans MS" panose="030F0702030302020204" pitchFamily="66" charset="0"/>
              </a:rPr>
              <a:t>Ученик/ца је у друштву са непознатим или значајно старијим особама. </a:t>
            </a:r>
          </a:p>
          <a:p>
            <a:pPr marL="0" indent="0">
              <a:buNone/>
            </a:pPr>
            <a:r>
              <a:rPr lang="ru-RU" sz="2000" b="1" dirty="0">
                <a:latin typeface="Comic Sans MS" panose="030F0702030302020204" pitchFamily="66" charset="0"/>
              </a:rPr>
              <a:t>Ученик/ца је често несигуран/а и збуњен/а у комуникацији. </a:t>
            </a:r>
          </a:p>
          <a:p>
            <a:pPr marL="0" indent="0">
              <a:buNone/>
            </a:pPr>
            <a:r>
              <a:rPr lang="ru-RU" sz="2000" b="1" dirty="0">
                <a:latin typeface="Comic Sans MS" panose="030F0702030302020204" pitchFamily="66" charset="0"/>
              </a:rPr>
              <a:t>Ученик/ца користи изразе и говори о темама  које нису карактеристичне за узраст.</a:t>
            </a:r>
          </a:p>
          <a:p>
            <a:pPr marL="0" indent="0">
              <a:buNone/>
            </a:pPr>
            <a:r>
              <a:rPr lang="ru-RU" sz="1300" b="1" dirty="0">
                <a:latin typeface="Comic Sans MS" panose="030F0702030302020204" pitchFamily="66" charset="0"/>
              </a:rPr>
              <a:t> </a:t>
            </a:r>
            <a:r>
              <a:rPr lang="ru-RU" sz="3200" dirty="0">
                <a:latin typeface="Comic Sans MS" panose="030F0702030302020204" pitchFamily="66" charset="0"/>
              </a:rPr>
              <a:t>III ФИЗИЧКИ ИЗГЛЕД УЧЕНИКА/ЦЕ И НАЧИН ОБЛАЧЕЊА </a:t>
            </a:r>
            <a:r>
              <a:rPr lang="ru-RU" sz="3200" b="1" dirty="0">
                <a:latin typeface="Comic Sans MS" panose="030F0702030302020204" pitchFamily="66" charset="0"/>
              </a:rPr>
              <a:t>                                   </a:t>
            </a:r>
            <a:r>
              <a:rPr lang="ru-RU" b="1" dirty="0">
                <a:latin typeface="Comic Sans MS" panose="030F0702030302020204" pitchFamily="66" charset="0"/>
              </a:rPr>
              <a:t>Ученик/ца у погледу облачења и изгледа одудара од својих вршњака. </a:t>
            </a:r>
          </a:p>
          <a:p>
            <a:pPr marL="0" indent="0">
              <a:buNone/>
            </a:pPr>
            <a:r>
              <a:rPr lang="ru-RU" b="1" dirty="0">
                <a:latin typeface="Comic Sans MS" panose="030F0702030302020204" pitchFamily="66" charset="0"/>
              </a:rPr>
              <a:t>Долази до нагле промене у облачењу и изгледу ученика/це. </a:t>
            </a:r>
          </a:p>
        </p:txBody>
      </p:sp>
    </p:spTree>
    <p:extLst>
      <p:ext uri="{BB962C8B-B14F-4D97-AF65-F5344CB8AC3E}">
        <p14:creationId xmlns:p14="http://schemas.microsoft.com/office/powerpoint/2010/main" val="34315566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799741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Comic Sans MS" panose="030F0702030302020204" pitchFamily="66" charset="0"/>
              </a:rPr>
              <a:t>IV </a:t>
            </a:r>
            <a:r>
              <a:rPr lang="sr-Cyrl-RS" sz="3200" dirty="0">
                <a:latin typeface="Comic Sans MS" panose="030F0702030302020204" pitchFamily="66" charset="0"/>
              </a:rPr>
              <a:t>ЗДРАВЉЕ УЧЕНИКА/ЦЕ </a:t>
            </a:r>
            <a:endParaRPr lang="en-US" sz="3200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32903" y="1188721"/>
            <a:ext cx="8915400" cy="508826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dirty="0">
                <a:latin typeface="Comic Sans MS" panose="030F0702030302020204" pitchFamily="66" charset="0"/>
              </a:rPr>
              <a:t>Ученик/ца је лошег здравственог статуса уз присутност неуобичајених здравствених тегоба. </a:t>
            </a:r>
          </a:p>
          <a:p>
            <a:pPr marL="0" indent="0">
              <a:buNone/>
            </a:pPr>
            <a:r>
              <a:rPr lang="ru-RU" b="1" dirty="0">
                <a:latin typeface="Comic Sans MS" panose="030F0702030302020204" pitchFamily="66" charset="0"/>
              </a:rPr>
              <a:t>Ученик/ца има неспецифичне повреде или знакове, које могу бити карактеристичне за физичко насиље.</a:t>
            </a:r>
          </a:p>
          <a:p>
            <a:pPr marL="0" indent="0">
              <a:buNone/>
            </a:pPr>
            <a:r>
              <a:rPr lang="ru-RU" b="1" dirty="0">
                <a:latin typeface="Comic Sans MS" panose="030F0702030302020204" pitchFamily="66" charset="0"/>
              </a:rPr>
              <a:t>Ученик/ца показује знаке поседовања и употребе психоактивних контролисаних супстанци. </a:t>
            </a:r>
          </a:p>
          <a:p>
            <a:pPr marL="0" indent="0">
              <a:buNone/>
            </a:pPr>
            <a:r>
              <a:rPr lang="ru-RU" sz="3200" dirty="0">
                <a:latin typeface="Comic Sans MS" panose="030F0702030302020204" pitchFamily="66" charset="0"/>
              </a:rPr>
              <a:t>V ПОРОДИЦА УЧЕНИКА/ЦЕ И УСЛОВИ ЖИВОТА </a:t>
            </a:r>
          </a:p>
          <a:p>
            <a:pPr marL="0" indent="0">
              <a:buNone/>
            </a:pPr>
            <a:r>
              <a:rPr lang="ru-RU" b="1" dirty="0">
                <a:latin typeface="Comic Sans MS" panose="030F0702030302020204" pitchFamily="66" charset="0"/>
              </a:rPr>
              <a:t> Родитељи нису заинтересовани за образовање, понашање и здравље ученика/це. </a:t>
            </a:r>
          </a:p>
          <a:p>
            <a:pPr marL="0" indent="0">
              <a:buNone/>
            </a:pPr>
            <a:r>
              <a:rPr lang="ru-RU" b="1" dirty="0">
                <a:latin typeface="Comic Sans MS" panose="030F0702030302020204" pitchFamily="66" charset="0"/>
              </a:rPr>
              <a:t> Понашање родитеља у школи је непримерено. </a:t>
            </a:r>
          </a:p>
          <a:p>
            <a:pPr marL="0" indent="0">
              <a:buNone/>
            </a:pPr>
            <a:r>
              <a:rPr lang="ru-RU" b="1" dirty="0">
                <a:latin typeface="Comic Sans MS" panose="030F0702030302020204" pitchFamily="66" charset="0"/>
              </a:rPr>
              <a:t> Особа која се представља одговорном за ученика/цу својим изгледом и понашањем не улива поверење код запослених у школи. </a:t>
            </a:r>
          </a:p>
          <a:p>
            <a:pPr marL="0" indent="0">
              <a:buNone/>
            </a:pPr>
            <a:r>
              <a:rPr lang="ru-RU" b="1" dirty="0">
                <a:latin typeface="Comic Sans MS" panose="030F0702030302020204" pitchFamily="66" charset="0"/>
              </a:rPr>
              <a:t> У породици ученика/це су присутни конфликти, сумња се на насиље у породици.</a:t>
            </a:r>
          </a:p>
        </p:txBody>
      </p:sp>
    </p:spTree>
    <p:extLst>
      <p:ext uri="{BB962C8B-B14F-4D97-AF65-F5344CB8AC3E}">
        <p14:creationId xmlns:p14="http://schemas.microsoft.com/office/powerpoint/2010/main" val="2250492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>
                <a:latin typeface="Comic Sans MS" panose="030F0702030302020204" pitchFamily="66" charset="0"/>
              </a:rPr>
              <a:t>ВЕЖБА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394460"/>
            <a:ext cx="8915400" cy="464249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r-Cyrl-RS" b="1" dirty="0">
                <a:latin typeface="Comic Sans MS" panose="030F0702030302020204" pitchFamily="66" charset="0"/>
              </a:rPr>
              <a:t>Задаци:</a:t>
            </a:r>
          </a:p>
          <a:p>
            <a:r>
              <a:rPr lang="sr-Cyrl-RS" b="1" dirty="0">
                <a:latin typeface="Comic Sans MS" panose="030F0702030302020204" pitchFamily="66" charset="0"/>
              </a:rPr>
              <a:t>1. Проучите индикаторе за добијену област.</a:t>
            </a:r>
          </a:p>
          <a:p>
            <a:r>
              <a:rPr lang="sr-Cyrl-RS" b="1" dirty="0">
                <a:latin typeface="Comic Sans MS" panose="030F0702030302020204" pitchFamily="66" charset="0"/>
              </a:rPr>
              <a:t>2. Одредите који индикатори су директније повезани са трговином људима.</a:t>
            </a:r>
          </a:p>
          <a:p>
            <a:r>
              <a:rPr lang="sr-Cyrl-RS" b="1" dirty="0">
                <a:latin typeface="Comic Sans MS" panose="030F0702030302020204" pitchFamily="66" charset="0"/>
              </a:rPr>
              <a:t>3. Одредите који индикатори могу </a:t>
            </a:r>
            <a:r>
              <a:rPr lang="en-US" b="1" dirty="0" err="1">
                <a:latin typeface="Comic Sans MS" panose="030F0702030302020204" pitchFamily="66" charset="0"/>
              </a:rPr>
              <a:t>указ</a:t>
            </a:r>
            <a:r>
              <a:rPr lang="sr-Cyrl-RS" b="1" dirty="0">
                <a:latin typeface="Comic Sans MS" panose="030F0702030302020204" pitchFamily="66" charset="0"/>
              </a:rPr>
              <a:t>ивати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на</a:t>
            </a:r>
            <a:r>
              <a:rPr lang="sr-Cyrl-RS" b="1" dirty="0">
                <a:latin typeface="Comic Sans MS" panose="030F0702030302020204" pitchFamily="66" charset="0"/>
              </a:rPr>
              <a:t>: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endParaRPr lang="sr-Cyrl-RS" b="1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sr-Cyrl-RS" b="1" dirty="0">
                <a:latin typeface="Comic Sans MS" panose="030F0702030302020204" pitchFamily="66" charset="0"/>
              </a:rPr>
              <a:t>          -</a:t>
            </a:r>
            <a:r>
              <a:rPr lang="en-US" b="1" dirty="0" err="1">
                <a:latin typeface="Comic Sans MS" panose="030F0702030302020204" pitchFamily="66" charset="0"/>
              </a:rPr>
              <a:t>насиље</a:t>
            </a:r>
            <a:r>
              <a:rPr lang="en-US" b="1" dirty="0">
                <a:latin typeface="Comic Sans MS" panose="030F0702030302020204" pitchFamily="66" charset="0"/>
              </a:rPr>
              <a:t> и </a:t>
            </a:r>
            <a:r>
              <a:rPr lang="en-US" b="1" dirty="0" err="1">
                <a:latin typeface="Comic Sans MS" panose="030F0702030302020204" pitchFamily="66" charset="0"/>
              </a:rPr>
              <a:t>занемаривање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ученика</a:t>
            </a:r>
            <a:r>
              <a:rPr lang="en-US" b="1" dirty="0">
                <a:latin typeface="Comic Sans MS" panose="030F0702030302020204" pitchFamily="66" charset="0"/>
              </a:rPr>
              <a:t>, </a:t>
            </a:r>
            <a:endParaRPr lang="sr-Cyrl-RS" b="1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sr-Cyrl-RS" b="1" dirty="0">
                <a:latin typeface="Comic Sans MS" panose="030F0702030302020204" pitchFamily="66" charset="0"/>
              </a:rPr>
              <a:t>          -</a:t>
            </a:r>
            <a:r>
              <a:rPr lang="en-US" b="1" dirty="0" err="1">
                <a:latin typeface="Comic Sans MS" panose="030F0702030302020204" pitchFamily="66" charset="0"/>
              </a:rPr>
              <a:t>породично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насиље</a:t>
            </a:r>
            <a:r>
              <a:rPr lang="en-US" b="1" dirty="0">
                <a:latin typeface="Comic Sans MS" panose="030F0702030302020204" pitchFamily="66" charset="0"/>
              </a:rPr>
              <a:t>, </a:t>
            </a:r>
            <a:endParaRPr lang="sr-Cyrl-RS" b="1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sr-Cyrl-RS" b="1" dirty="0">
                <a:latin typeface="Comic Sans MS" panose="030F0702030302020204" pitchFamily="66" charset="0"/>
              </a:rPr>
              <a:t>          -</a:t>
            </a:r>
            <a:r>
              <a:rPr lang="en-US" b="1" dirty="0" err="1">
                <a:latin typeface="Comic Sans MS" panose="030F0702030302020204" pitchFamily="66" charset="0"/>
              </a:rPr>
              <a:t>физичке</a:t>
            </a:r>
            <a:r>
              <a:rPr lang="en-US" b="1" dirty="0">
                <a:latin typeface="Comic Sans MS" panose="030F0702030302020204" pitchFamily="66" charset="0"/>
              </a:rPr>
              <a:t> и/</a:t>
            </a:r>
            <a:r>
              <a:rPr lang="en-US" b="1" dirty="0" err="1">
                <a:latin typeface="Comic Sans MS" panose="030F0702030302020204" pitchFamily="66" charset="0"/>
              </a:rPr>
              <a:t>или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менталне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сметње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или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endParaRPr lang="sr-Cyrl-RS" b="1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sr-Cyrl-RS" b="1" dirty="0">
                <a:latin typeface="Comic Sans MS" panose="030F0702030302020204" pitchFamily="66" charset="0"/>
              </a:rPr>
              <a:t>          -</a:t>
            </a:r>
            <a:r>
              <a:rPr lang="en-US" b="1" dirty="0" err="1">
                <a:latin typeface="Comic Sans MS" panose="030F0702030302020204" pitchFamily="66" charset="0"/>
              </a:rPr>
              <a:t>различите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облике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ризичног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понашања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ученика</a:t>
            </a:r>
            <a:r>
              <a:rPr lang="en-US" b="1" dirty="0">
                <a:latin typeface="Comic Sans MS" panose="030F0702030302020204" pitchFamily="66" charset="0"/>
              </a:rPr>
              <a:t>.</a:t>
            </a:r>
            <a:endParaRPr lang="sr-Cyrl-RS" b="1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sr-Cyrl-RS" b="1" dirty="0">
                <a:latin typeface="Comic Sans MS" panose="030F0702030302020204" pitchFamily="66" charset="0"/>
              </a:rPr>
              <a:t>    4. Проучите и друге области индикатора.</a:t>
            </a:r>
          </a:p>
          <a:p>
            <a:pPr marL="0" indent="0">
              <a:buNone/>
            </a:pPr>
            <a:endParaRPr lang="sr-Cyrl-RS" b="1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sr-Cyrl-RS" b="1" dirty="0">
                <a:latin typeface="Comic Sans MS" panose="030F0702030302020204" pitchFamily="66" charset="0"/>
              </a:rPr>
              <a:t>*Време за рад је 20 минута.</a:t>
            </a: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endParaRPr lang="en-US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95378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sr-Cyrl-RS" sz="4800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sr-Cyrl-RS" sz="4800" dirty="0">
                <a:latin typeface="Comic Sans MS" panose="030F0702030302020204" pitchFamily="66" charset="0"/>
              </a:rPr>
              <a:t>    </a:t>
            </a:r>
            <a:r>
              <a:rPr lang="sr-Cyrl-RS" sz="4800">
                <a:latin typeface="Comic Sans MS" panose="030F0702030302020204" pitchFamily="66" charset="0"/>
              </a:rPr>
              <a:t>ХВАЛА НА ПАЖЊИ!!!</a:t>
            </a:r>
            <a:endParaRPr lang="en-US" sz="4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428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966651"/>
            <a:ext cx="8915400" cy="4944571"/>
          </a:xfrm>
        </p:spPr>
        <p:txBody>
          <a:bodyPr>
            <a:normAutofit lnSpcReduction="10000"/>
          </a:bodyPr>
          <a:lstStyle/>
          <a:p>
            <a:r>
              <a:rPr lang="sr-Cyrl-RS" sz="2800" b="1" dirty="0" err="1">
                <a:latin typeface="Comic Sans MS" panose="030F0702030302020204" pitchFamily="66" charset="0"/>
              </a:rPr>
              <a:t>Т</a:t>
            </a:r>
            <a:r>
              <a:rPr lang="en-US" sz="2800" b="1" dirty="0" err="1">
                <a:latin typeface="Comic Sans MS" panose="030F0702030302020204" pitchFamily="66" charset="0"/>
              </a:rPr>
              <a:t>рговина</a:t>
            </a:r>
            <a:r>
              <a:rPr lang="en-US" sz="2800" b="1" dirty="0">
                <a:latin typeface="Comic Sans MS" panose="030F0702030302020204" pitchFamily="66" charset="0"/>
              </a:rPr>
              <a:t> </a:t>
            </a:r>
            <a:r>
              <a:rPr lang="en-US" sz="2800" b="1" dirty="0" err="1">
                <a:latin typeface="Comic Sans MS" panose="030F0702030302020204" pitchFamily="66" charset="0"/>
              </a:rPr>
              <a:t>људима</a:t>
            </a:r>
            <a:r>
              <a:rPr lang="en-US" sz="2800" b="1" dirty="0">
                <a:latin typeface="Comic Sans MS" panose="030F0702030302020204" pitchFamily="66" charset="0"/>
              </a:rPr>
              <a:t> </a:t>
            </a:r>
            <a:r>
              <a:rPr lang="sr-Cyrl-RS" sz="2800" b="1" dirty="0">
                <a:latin typeface="Comic Sans MS" panose="030F0702030302020204" pitchFamily="66" charset="0"/>
              </a:rPr>
              <a:t>се </a:t>
            </a:r>
            <a:r>
              <a:rPr lang="en-US" sz="2800" b="1" dirty="0" err="1">
                <a:latin typeface="Comic Sans MS" panose="030F0702030302020204" pitchFamily="66" charset="0"/>
              </a:rPr>
              <a:t>дефинише</a:t>
            </a:r>
            <a:r>
              <a:rPr lang="en-US" sz="2800" b="1" dirty="0">
                <a:latin typeface="Comic Sans MS" panose="030F0702030302020204" pitchFamily="66" charset="0"/>
              </a:rPr>
              <a:t> </a:t>
            </a:r>
            <a:r>
              <a:rPr lang="en-US" sz="2800" b="1" dirty="0" err="1">
                <a:latin typeface="Comic Sans MS" panose="030F0702030302020204" pitchFamily="66" charset="0"/>
              </a:rPr>
              <a:t>као</a:t>
            </a:r>
            <a:r>
              <a:rPr lang="en-US" sz="2800" b="1" dirty="0">
                <a:latin typeface="Comic Sans MS" panose="030F0702030302020204" pitchFamily="66" charset="0"/>
              </a:rPr>
              <a:t>:</a:t>
            </a:r>
          </a:p>
          <a:p>
            <a:r>
              <a:rPr lang="en-US" sz="2800" b="1" dirty="0">
                <a:latin typeface="Comic Sans MS" panose="030F0702030302020204" pitchFamily="66" charset="0"/>
              </a:rPr>
              <a:t>„</a:t>
            </a:r>
            <a:r>
              <a:rPr lang="en-US" sz="2800" b="1" i="1" dirty="0" err="1">
                <a:latin typeface="Comic Sans MS" panose="030F0702030302020204" pitchFamily="66" charset="0"/>
              </a:rPr>
              <a:t>Врбовање</a:t>
            </a:r>
            <a:r>
              <a:rPr lang="en-US" sz="2800" b="1" i="1" dirty="0">
                <a:latin typeface="Comic Sans MS" panose="030F0702030302020204" pitchFamily="66" charset="0"/>
              </a:rPr>
              <a:t>, </a:t>
            </a:r>
            <a:r>
              <a:rPr lang="en-US" sz="2800" b="1" i="1" dirty="0" err="1">
                <a:latin typeface="Comic Sans MS" panose="030F0702030302020204" pitchFamily="66" charset="0"/>
              </a:rPr>
              <a:t>превожење</a:t>
            </a:r>
            <a:r>
              <a:rPr lang="en-US" sz="2800" b="1" i="1" dirty="0">
                <a:latin typeface="Comic Sans MS" panose="030F0702030302020204" pitchFamily="66" charset="0"/>
              </a:rPr>
              <a:t>, </a:t>
            </a:r>
            <a:r>
              <a:rPr lang="en-US" sz="2800" b="1" i="1" dirty="0" err="1">
                <a:latin typeface="Comic Sans MS" panose="030F0702030302020204" pitchFamily="66" charset="0"/>
              </a:rPr>
              <a:t>пребацивање</a:t>
            </a:r>
            <a:r>
              <a:rPr lang="en-US" sz="2800" b="1" i="1" dirty="0">
                <a:latin typeface="Comic Sans MS" panose="030F0702030302020204" pitchFamily="66" charset="0"/>
              </a:rPr>
              <a:t>, </a:t>
            </a:r>
            <a:r>
              <a:rPr lang="en-US" sz="2800" b="1" i="1" dirty="0" err="1">
                <a:latin typeface="Comic Sans MS" panose="030F0702030302020204" pitchFamily="66" charset="0"/>
              </a:rPr>
              <a:t>скривање</a:t>
            </a:r>
            <a:r>
              <a:rPr lang="en-US" sz="2800" b="1" i="1" dirty="0">
                <a:latin typeface="Comic Sans MS" panose="030F0702030302020204" pitchFamily="66" charset="0"/>
              </a:rPr>
              <a:t> </a:t>
            </a:r>
            <a:r>
              <a:rPr lang="en-US" sz="2800" b="1" i="1" dirty="0" err="1">
                <a:latin typeface="Comic Sans MS" panose="030F0702030302020204" pitchFamily="66" charset="0"/>
              </a:rPr>
              <a:t>или</a:t>
            </a:r>
            <a:r>
              <a:rPr lang="en-US" sz="2800" b="1" i="1" dirty="0">
                <a:latin typeface="Comic Sans MS" panose="030F0702030302020204" pitchFamily="66" charset="0"/>
              </a:rPr>
              <a:t> </a:t>
            </a:r>
            <a:r>
              <a:rPr lang="en-US" sz="2800" b="1" i="1" dirty="0" err="1">
                <a:latin typeface="Comic Sans MS" panose="030F0702030302020204" pitchFamily="66" charset="0"/>
              </a:rPr>
              <a:t>примање</a:t>
            </a:r>
            <a:r>
              <a:rPr lang="en-US" sz="2800" b="1" i="1" dirty="0">
                <a:latin typeface="Comic Sans MS" panose="030F0702030302020204" pitchFamily="66" charset="0"/>
              </a:rPr>
              <a:t> </a:t>
            </a:r>
            <a:r>
              <a:rPr lang="en-US" sz="2800" b="1" i="1" dirty="0" err="1">
                <a:latin typeface="Comic Sans MS" panose="030F0702030302020204" pitchFamily="66" charset="0"/>
              </a:rPr>
              <a:t>лица</a:t>
            </a:r>
            <a:r>
              <a:rPr lang="en-US" sz="2800" b="1" i="1" dirty="0">
                <a:latin typeface="Comic Sans MS" panose="030F0702030302020204" pitchFamily="66" charset="0"/>
              </a:rPr>
              <a:t>, </a:t>
            </a:r>
            <a:r>
              <a:rPr lang="en-US" sz="2800" b="1" i="1" dirty="0" err="1">
                <a:latin typeface="Comic Sans MS" panose="030F0702030302020204" pitchFamily="66" charset="0"/>
              </a:rPr>
              <a:t>путем</a:t>
            </a:r>
            <a:r>
              <a:rPr lang="en-US" sz="2800" b="1" i="1" dirty="0">
                <a:latin typeface="Comic Sans MS" panose="030F0702030302020204" pitchFamily="66" charset="0"/>
              </a:rPr>
              <a:t> </a:t>
            </a:r>
            <a:r>
              <a:rPr lang="en-US" sz="2800" b="1" i="1" dirty="0" err="1">
                <a:latin typeface="Comic Sans MS" panose="030F0702030302020204" pitchFamily="66" charset="0"/>
              </a:rPr>
              <a:t>претње</a:t>
            </a:r>
            <a:r>
              <a:rPr lang="en-US" sz="2800" b="1" i="1" dirty="0">
                <a:latin typeface="Comic Sans MS" panose="030F0702030302020204" pitchFamily="66" charset="0"/>
              </a:rPr>
              <a:t> </a:t>
            </a:r>
            <a:r>
              <a:rPr lang="en-US" sz="2800" b="1" i="1" dirty="0" err="1">
                <a:latin typeface="Comic Sans MS" panose="030F0702030302020204" pitchFamily="66" charset="0"/>
              </a:rPr>
              <a:t>силом</a:t>
            </a:r>
            <a:r>
              <a:rPr lang="en-US" sz="2800" b="1" i="1" dirty="0">
                <a:latin typeface="Comic Sans MS" panose="030F0702030302020204" pitchFamily="66" charset="0"/>
              </a:rPr>
              <a:t> </a:t>
            </a:r>
            <a:r>
              <a:rPr lang="en-US" sz="2800" b="1" i="1" dirty="0" err="1">
                <a:latin typeface="Comic Sans MS" panose="030F0702030302020204" pitchFamily="66" charset="0"/>
              </a:rPr>
              <a:t>или</a:t>
            </a:r>
            <a:r>
              <a:rPr lang="en-US" sz="2800" b="1" i="1" dirty="0">
                <a:latin typeface="Comic Sans MS" panose="030F0702030302020204" pitchFamily="66" charset="0"/>
              </a:rPr>
              <a:t> </a:t>
            </a:r>
            <a:r>
              <a:rPr lang="en-US" sz="2800" b="1" i="1" dirty="0" err="1">
                <a:latin typeface="Comic Sans MS" panose="030F0702030302020204" pitchFamily="66" charset="0"/>
              </a:rPr>
              <a:t>употребом</a:t>
            </a:r>
            <a:r>
              <a:rPr lang="en-US" sz="2800" b="1" i="1" dirty="0">
                <a:latin typeface="Comic Sans MS" panose="030F0702030302020204" pitchFamily="66" charset="0"/>
              </a:rPr>
              <a:t> </a:t>
            </a:r>
            <a:r>
              <a:rPr lang="en-US" sz="2800" b="1" i="1" dirty="0" err="1">
                <a:latin typeface="Comic Sans MS" panose="030F0702030302020204" pitchFamily="66" charset="0"/>
              </a:rPr>
              <a:t>силе</a:t>
            </a:r>
            <a:r>
              <a:rPr lang="en-US" sz="2800" b="1" i="1" dirty="0">
                <a:latin typeface="Comic Sans MS" panose="030F0702030302020204" pitchFamily="66" charset="0"/>
              </a:rPr>
              <a:t> </a:t>
            </a:r>
            <a:r>
              <a:rPr lang="en-US" sz="2800" b="1" i="1" dirty="0" err="1">
                <a:latin typeface="Comic Sans MS" panose="030F0702030302020204" pitchFamily="66" charset="0"/>
              </a:rPr>
              <a:t>или</a:t>
            </a:r>
            <a:r>
              <a:rPr lang="en-US" sz="2800" b="1" i="1" dirty="0">
                <a:latin typeface="Comic Sans MS" panose="030F0702030302020204" pitchFamily="66" charset="0"/>
              </a:rPr>
              <a:t> </a:t>
            </a:r>
            <a:r>
              <a:rPr lang="en-US" sz="2800" b="1" i="1" dirty="0" err="1">
                <a:latin typeface="Comic Sans MS" panose="030F0702030302020204" pitchFamily="66" charset="0"/>
              </a:rPr>
              <a:t>других</a:t>
            </a:r>
            <a:r>
              <a:rPr lang="en-US" sz="2800" b="1" i="1" dirty="0">
                <a:latin typeface="Comic Sans MS" panose="030F0702030302020204" pitchFamily="66" charset="0"/>
              </a:rPr>
              <a:t> </a:t>
            </a:r>
            <a:r>
              <a:rPr lang="en-US" sz="2800" b="1" i="1" dirty="0" err="1">
                <a:latin typeface="Comic Sans MS" panose="030F0702030302020204" pitchFamily="66" charset="0"/>
              </a:rPr>
              <a:t>облика</a:t>
            </a:r>
            <a:r>
              <a:rPr lang="en-US" sz="2800" b="1" i="1" dirty="0">
                <a:latin typeface="Comic Sans MS" panose="030F0702030302020204" pitchFamily="66" charset="0"/>
              </a:rPr>
              <a:t> </a:t>
            </a:r>
            <a:r>
              <a:rPr lang="en-US" sz="2800" b="1" i="1" dirty="0" err="1">
                <a:latin typeface="Comic Sans MS" panose="030F0702030302020204" pitchFamily="66" charset="0"/>
              </a:rPr>
              <a:t>присиле</a:t>
            </a:r>
            <a:r>
              <a:rPr lang="en-US" sz="2800" b="1" i="1" dirty="0">
                <a:latin typeface="Comic Sans MS" panose="030F0702030302020204" pitchFamily="66" charset="0"/>
              </a:rPr>
              <a:t>, </a:t>
            </a:r>
            <a:r>
              <a:rPr lang="en-US" sz="2800" b="1" i="1" dirty="0" err="1">
                <a:latin typeface="Comic Sans MS" panose="030F0702030302020204" pitchFamily="66" charset="0"/>
              </a:rPr>
              <a:t>отмице</a:t>
            </a:r>
            <a:r>
              <a:rPr lang="en-US" sz="2800" b="1" i="1" dirty="0">
                <a:latin typeface="Comic Sans MS" panose="030F0702030302020204" pitchFamily="66" charset="0"/>
              </a:rPr>
              <a:t>, </a:t>
            </a:r>
            <a:r>
              <a:rPr lang="en-US" sz="2800" b="1" i="1" dirty="0" err="1">
                <a:latin typeface="Comic Sans MS" panose="030F0702030302020204" pitchFamily="66" charset="0"/>
              </a:rPr>
              <a:t>преваре</a:t>
            </a:r>
            <a:r>
              <a:rPr lang="en-US" sz="2800" b="1" i="1" dirty="0">
                <a:latin typeface="Comic Sans MS" panose="030F0702030302020204" pitchFamily="66" charset="0"/>
              </a:rPr>
              <a:t>, </a:t>
            </a:r>
            <a:r>
              <a:rPr lang="en-US" sz="2800" b="1" i="1" dirty="0" err="1">
                <a:latin typeface="Comic Sans MS" panose="030F0702030302020204" pitchFamily="66" charset="0"/>
              </a:rPr>
              <a:t>обмане</a:t>
            </a:r>
            <a:r>
              <a:rPr lang="en-US" sz="2800" b="1" i="1" dirty="0">
                <a:latin typeface="Comic Sans MS" panose="030F0702030302020204" pitchFamily="66" charset="0"/>
              </a:rPr>
              <a:t>, </a:t>
            </a:r>
            <a:r>
              <a:rPr lang="en-US" sz="2800" b="1" i="1" dirty="0" err="1">
                <a:latin typeface="Comic Sans MS" panose="030F0702030302020204" pitchFamily="66" charset="0"/>
              </a:rPr>
              <a:t>злоупотребе</a:t>
            </a:r>
            <a:r>
              <a:rPr lang="en-US" sz="2800" b="1" i="1" dirty="0">
                <a:latin typeface="Comic Sans MS" panose="030F0702030302020204" pitchFamily="66" charset="0"/>
              </a:rPr>
              <a:t> </a:t>
            </a:r>
            <a:r>
              <a:rPr lang="en-US" sz="2800" b="1" i="1" dirty="0" err="1">
                <a:latin typeface="Comic Sans MS" panose="030F0702030302020204" pitchFamily="66" charset="0"/>
              </a:rPr>
              <a:t>овлашћења</a:t>
            </a:r>
            <a:r>
              <a:rPr lang="en-US" sz="2800" b="1" i="1" dirty="0">
                <a:latin typeface="Comic Sans MS" panose="030F0702030302020204" pitchFamily="66" charset="0"/>
              </a:rPr>
              <a:t> </a:t>
            </a:r>
            <a:r>
              <a:rPr lang="en-US" sz="2800" b="1" i="1" dirty="0" err="1">
                <a:latin typeface="Comic Sans MS" panose="030F0702030302020204" pitchFamily="66" charset="0"/>
              </a:rPr>
              <a:t>или</a:t>
            </a:r>
            <a:r>
              <a:rPr lang="en-US" sz="2800" b="1" i="1" dirty="0">
                <a:latin typeface="Comic Sans MS" panose="030F0702030302020204" pitchFamily="66" charset="0"/>
              </a:rPr>
              <a:t> </a:t>
            </a:r>
            <a:r>
              <a:rPr lang="en-US" sz="2800" b="1" i="1" dirty="0" err="1">
                <a:latin typeface="Comic Sans MS" panose="030F0702030302020204" pitchFamily="66" charset="0"/>
              </a:rPr>
              <a:t>тешког</a:t>
            </a:r>
            <a:r>
              <a:rPr lang="en-US" sz="2800" b="1" i="1" dirty="0">
                <a:latin typeface="Comic Sans MS" panose="030F0702030302020204" pitchFamily="66" charset="0"/>
              </a:rPr>
              <a:t> </a:t>
            </a:r>
            <a:r>
              <a:rPr lang="en-US" sz="2800" b="1" i="1" dirty="0" err="1">
                <a:latin typeface="Comic Sans MS" panose="030F0702030302020204" pitchFamily="66" charset="0"/>
              </a:rPr>
              <a:t>положаја</a:t>
            </a:r>
            <a:r>
              <a:rPr lang="en-US" sz="2800" b="1" i="1" dirty="0">
                <a:latin typeface="Comic Sans MS" panose="030F0702030302020204" pitchFamily="66" charset="0"/>
              </a:rPr>
              <a:t> </a:t>
            </a:r>
            <a:r>
              <a:rPr lang="en-US" sz="2800" b="1" i="1" dirty="0" err="1">
                <a:latin typeface="Comic Sans MS" panose="030F0702030302020204" pitchFamily="66" charset="0"/>
              </a:rPr>
              <a:t>или</a:t>
            </a:r>
            <a:r>
              <a:rPr lang="en-US" sz="2800" b="1" i="1" dirty="0">
                <a:latin typeface="Comic Sans MS" panose="030F0702030302020204" pitchFamily="66" charset="0"/>
              </a:rPr>
              <a:t> </a:t>
            </a:r>
            <a:r>
              <a:rPr lang="en-US" sz="2800" b="1" i="1" dirty="0" err="1">
                <a:latin typeface="Comic Sans MS" panose="030F0702030302020204" pitchFamily="66" charset="0"/>
              </a:rPr>
              <a:t>давања</a:t>
            </a:r>
            <a:r>
              <a:rPr lang="en-US" sz="2800" b="1" i="1" dirty="0">
                <a:latin typeface="Comic Sans MS" panose="030F0702030302020204" pitchFamily="66" charset="0"/>
              </a:rPr>
              <a:t> </a:t>
            </a:r>
            <a:r>
              <a:rPr lang="en-US" sz="2800" b="1" i="1" dirty="0" err="1">
                <a:latin typeface="Comic Sans MS" panose="030F0702030302020204" pitchFamily="66" charset="0"/>
              </a:rPr>
              <a:t>или</a:t>
            </a:r>
            <a:r>
              <a:rPr lang="en-US" sz="2800" b="1" i="1" dirty="0">
                <a:latin typeface="Comic Sans MS" panose="030F0702030302020204" pitchFamily="66" charset="0"/>
              </a:rPr>
              <a:t> </a:t>
            </a:r>
            <a:r>
              <a:rPr lang="en-US" sz="2800" b="1" i="1" dirty="0" err="1">
                <a:latin typeface="Comic Sans MS" panose="030F0702030302020204" pitchFamily="66" charset="0"/>
              </a:rPr>
              <a:t>примања</a:t>
            </a:r>
            <a:r>
              <a:rPr lang="en-US" sz="2800" b="1" i="1" dirty="0">
                <a:latin typeface="Comic Sans MS" panose="030F0702030302020204" pitchFamily="66" charset="0"/>
              </a:rPr>
              <a:t> </a:t>
            </a:r>
            <a:r>
              <a:rPr lang="en-US" sz="2800" b="1" i="1" dirty="0" err="1">
                <a:latin typeface="Comic Sans MS" panose="030F0702030302020204" pitchFamily="66" charset="0"/>
              </a:rPr>
              <a:t>новца</a:t>
            </a:r>
            <a:r>
              <a:rPr lang="en-US" sz="2800" b="1" i="1" dirty="0">
                <a:latin typeface="Comic Sans MS" panose="030F0702030302020204" pitchFamily="66" charset="0"/>
              </a:rPr>
              <a:t> </a:t>
            </a:r>
            <a:r>
              <a:rPr lang="en-US" sz="2800" b="1" i="1" dirty="0" err="1">
                <a:latin typeface="Comic Sans MS" panose="030F0702030302020204" pitchFamily="66" charset="0"/>
              </a:rPr>
              <a:t>или</a:t>
            </a:r>
            <a:r>
              <a:rPr lang="en-US" sz="2800" b="1" i="1" dirty="0">
                <a:latin typeface="Comic Sans MS" panose="030F0702030302020204" pitchFamily="66" charset="0"/>
              </a:rPr>
              <a:t> </a:t>
            </a:r>
            <a:r>
              <a:rPr lang="en-US" sz="2800" b="1" i="1" dirty="0" err="1">
                <a:latin typeface="Comic Sans MS" panose="030F0702030302020204" pitchFamily="66" charset="0"/>
              </a:rPr>
              <a:t>користи</a:t>
            </a:r>
            <a:r>
              <a:rPr lang="en-US" sz="2800" b="1" i="1" dirty="0">
                <a:latin typeface="Comic Sans MS" panose="030F0702030302020204" pitchFamily="66" charset="0"/>
              </a:rPr>
              <a:t> </a:t>
            </a:r>
            <a:r>
              <a:rPr lang="en-US" sz="2800" b="1" i="1" dirty="0" err="1">
                <a:latin typeface="Comic Sans MS" panose="030F0702030302020204" pitchFamily="66" charset="0"/>
              </a:rPr>
              <a:t>да</a:t>
            </a:r>
            <a:r>
              <a:rPr lang="en-US" sz="2800" b="1" i="1" dirty="0">
                <a:latin typeface="Comic Sans MS" panose="030F0702030302020204" pitchFamily="66" charset="0"/>
              </a:rPr>
              <a:t> </a:t>
            </a:r>
            <a:r>
              <a:rPr lang="en-US" sz="2800" b="1" i="1" dirty="0" err="1">
                <a:latin typeface="Comic Sans MS" panose="030F0702030302020204" pitchFamily="66" charset="0"/>
              </a:rPr>
              <a:t>би</a:t>
            </a:r>
            <a:r>
              <a:rPr lang="en-US" sz="2800" b="1" i="1" dirty="0">
                <a:latin typeface="Comic Sans MS" panose="030F0702030302020204" pitchFamily="66" charset="0"/>
              </a:rPr>
              <a:t> </a:t>
            </a:r>
            <a:r>
              <a:rPr lang="en-US" sz="2800" b="1" i="1" dirty="0" err="1">
                <a:latin typeface="Comic Sans MS" panose="030F0702030302020204" pitchFamily="66" charset="0"/>
              </a:rPr>
              <a:t>се</a:t>
            </a:r>
            <a:r>
              <a:rPr lang="en-US" sz="2800" b="1" i="1" dirty="0">
                <a:latin typeface="Comic Sans MS" panose="030F0702030302020204" pitchFamily="66" charset="0"/>
              </a:rPr>
              <a:t> </a:t>
            </a:r>
            <a:r>
              <a:rPr lang="en-US" sz="2800" b="1" i="1" dirty="0" err="1">
                <a:latin typeface="Comic Sans MS" panose="030F0702030302020204" pitchFamily="66" charset="0"/>
              </a:rPr>
              <a:t>добио</a:t>
            </a:r>
            <a:r>
              <a:rPr lang="en-US" sz="2800" b="1" i="1" dirty="0">
                <a:latin typeface="Comic Sans MS" panose="030F0702030302020204" pitchFamily="66" charset="0"/>
              </a:rPr>
              <a:t> </a:t>
            </a:r>
            <a:r>
              <a:rPr lang="en-US" sz="2800" b="1" i="1" dirty="0" err="1">
                <a:latin typeface="Comic Sans MS" panose="030F0702030302020204" pitchFamily="66" charset="0"/>
              </a:rPr>
              <a:t>пристанак</a:t>
            </a:r>
            <a:r>
              <a:rPr lang="en-US" sz="2800" b="1" i="1" dirty="0">
                <a:latin typeface="Comic Sans MS" panose="030F0702030302020204" pitchFamily="66" charset="0"/>
              </a:rPr>
              <a:t> </a:t>
            </a:r>
            <a:r>
              <a:rPr lang="en-US" sz="2800" b="1" i="1" dirty="0" err="1">
                <a:latin typeface="Comic Sans MS" panose="030F0702030302020204" pitchFamily="66" charset="0"/>
              </a:rPr>
              <a:t>лица</a:t>
            </a:r>
            <a:r>
              <a:rPr lang="en-US" sz="2800" b="1" i="1" dirty="0">
                <a:latin typeface="Comic Sans MS" panose="030F0702030302020204" pitchFamily="66" charset="0"/>
              </a:rPr>
              <a:t> </a:t>
            </a:r>
            <a:r>
              <a:rPr lang="en-US" sz="2800" b="1" i="1" dirty="0" err="1">
                <a:latin typeface="Comic Sans MS" panose="030F0702030302020204" pitchFamily="66" charset="0"/>
              </a:rPr>
              <a:t>које</a:t>
            </a:r>
            <a:r>
              <a:rPr lang="en-US" sz="2800" b="1" i="1" dirty="0">
                <a:latin typeface="Comic Sans MS" panose="030F0702030302020204" pitchFamily="66" charset="0"/>
              </a:rPr>
              <a:t> </a:t>
            </a:r>
            <a:r>
              <a:rPr lang="en-US" sz="2800" b="1" i="1" dirty="0" err="1">
                <a:latin typeface="Comic Sans MS" panose="030F0702030302020204" pitchFamily="66" charset="0"/>
              </a:rPr>
              <a:t>има</a:t>
            </a:r>
            <a:r>
              <a:rPr lang="en-US" sz="2800" b="1" i="1" dirty="0">
                <a:latin typeface="Comic Sans MS" panose="030F0702030302020204" pitchFamily="66" charset="0"/>
              </a:rPr>
              <a:t> </a:t>
            </a:r>
            <a:r>
              <a:rPr lang="en-US" sz="2800" b="1" i="1" dirty="0" err="1">
                <a:latin typeface="Comic Sans MS" panose="030F0702030302020204" pitchFamily="66" charset="0"/>
              </a:rPr>
              <a:t>контролу</a:t>
            </a:r>
            <a:r>
              <a:rPr lang="en-US" sz="2800" b="1" i="1" dirty="0">
                <a:latin typeface="Comic Sans MS" panose="030F0702030302020204" pitchFamily="66" charset="0"/>
              </a:rPr>
              <a:t> </a:t>
            </a:r>
            <a:r>
              <a:rPr lang="en-US" sz="2800" b="1" i="1" dirty="0" err="1">
                <a:latin typeface="Comic Sans MS" panose="030F0702030302020204" pitchFamily="66" charset="0"/>
              </a:rPr>
              <a:t>над</a:t>
            </a:r>
            <a:r>
              <a:rPr lang="en-US" sz="2800" b="1" i="1" dirty="0">
                <a:latin typeface="Comic Sans MS" panose="030F0702030302020204" pitchFamily="66" charset="0"/>
              </a:rPr>
              <a:t> </a:t>
            </a:r>
            <a:r>
              <a:rPr lang="en-US" sz="2800" b="1" i="1" dirty="0" err="1">
                <a:latin typeface="Comic Sans MS" panose="030F0702030302020204" pitchFamily="66" charset="0"/>
              </a:rPr>
              <a:t>другим</a:t>
            </a:r>
            <a:r>
              <a:rPr lang="en-US" sz="2800" b="1" i="1" dirty="0">
                <a:latin typeface="Comic Sans MS" panose="030F0702030302020204" pitchFamily="66" charset="0"/>
              </a:rPr>
              <a:t> </a:t>
            </a:r>
            <a:r>
              <a:rPr lang="en-US" sz="2800" b="1" i="1" dirty="0" err="1">
                <a:latin typeface="Comic Sans MS" panose="030F0702030302020204" pitchFamily="66" charset="0"/>
              </a:rPr>
              <a:t>лицем</a:t>
            </a:r>
            <a:r>
              <a:rPr lang="en-US" sz="2800" b="1" i="1" dirty="0">
                <a:latin typeface="Comic Sans MS" panose="030F0702030302020204" pitchFamily="66" charset="0"/>
              </a:rPr>
              <a:t> у </a:t>
            </a:r>
            <a:r>
              <a:rPr lang="en-US" sz="2800" b="1" i="1" dirty="0" err="1">
                <a:latin typeface="Comic Sans MS" panose="030F0702030302020204" pitchFamily="66" charset="0"/>
              </a:rPr>
              <a:t>циљу</a:t>
            </a:r>
            <a:r>
              <a:rPr lang="en-US" sz="2800" b="1" i="1" dirty="0">
                <a:latin typeface="Comic Sans MS" panose="030F0702030302020204" pitchFamily="66" charset="0"/>
              </a:rPr>
              <a:t> </a:t>
            </a:r>
            <a:r>
              <a:rPr lang="en-US" sz="2800" b="1" i="1" dirty="0" err="1">
                <a:latin typeface="Comic Sans MS" panose="030F0702030302020204" pitchFamily="66" charset="0"/>
              </a:rPr>
              <a:t>експлоатације</a:t>
            </a:r>
            <a:r>
              <a:rPr lang="en-US" sz="2800" b="1" dirty="0">
                <a:latin typeface="Comic Sans MS" panose="030F0702030302020204" pitchFamily="66" charset="0"/>
              </a:rPr>
              <a:t>“.</a:t>
            </a:r>
            <a:endParaRPr lang="sr-Cyrl-RS" sz="2800" b="1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sr-Cyrl-RS" i="1" dirty="0"/>
              <a:t>    *</a:t>
            </a:r>
            <a:r>
              <a:rPr lang="en-US" i="1" dirty="0" err="1"/>
              <a:t>Правилник</a:t>
            </a:r>
            <a:r>
              <a:rPr lang="en-US" i="1" dirty="0"/>
              <a:t> о </a:t>
            </a:r>
            <a:r>
              <a:rPr lang="en-US" i="1" dirty="0" err="1"/>
              <a:t>протоколу</a:t>
            </a:r>
            <a:r>
              <a:rPr lang="en-US" i="1" dirty="0"/>
              <a:t> </a:t>
            </a:r>
            <a:r>
              <a:rPr lang="en-US" i="1" dirty="0" err="1"/>
              <a:t>поступања</a:t>
            </a:r>
            <a:r>
              <a:rPr lang="en-US" i="1" dirty="0"/>
              <a:t> у </a:t>
            </a:r>
            <a:r>
              <a:rPr lang="en-US" i="1" dirty="0" err="1"/>
              <a:t>установи</a:t>
            </a:r>
            <a:r>
              <a:rPr lang="en-US" i="1" dirty="0"/>
              <a:t> у </a:t>
            </a:r>
            <a:r>
              <a:rPr lang="en-US" i="1" dirty="0" err="1"/>
              <a:t>одговору</a:t>
            </a:r>
            <a:r>
              <a:rPr lang="en-US" i="1" dirty="0"/>
              <a:t> </a:t>
            </a:r>
            <a:r>
              <a:rPr lang="en-US" i="1" dirty="0" err="1"/>
              <a:t>на</a:t>
            </a:r>
            <a:r>
              <a:rPr lang="en-US" i="1" dirty="0"/>
              <a:t> </a:t>
            </a:r>
            <a:r>
              <a:rPr lang="en-US" i="1" dirty="0" err="1"/>
              <a:t>насиље</a:t>
            </a:r>
            <a:r>
              <a:rPr lang="en-US" i="1" dirty="0"/>
              <a:t>, </a:t>
            </a:r>
            <a:r>
              <a:rPr lang="en-US" i="1" dirty="0" err="1"/>
              <a:t>злостављање</a:t>
            </a:r>
            <a:r>
              <a:rPr lang="en-US" i="1" dirty="0"/>
              <a:t> и </a:t>
            </a:r>
            <a:r>
              <a:rPr lang="en-US" i="1" dirty="0" err="1"/>
              <a:t>занемаривање</a:t>
            </a:r>
            <a:endParaRPr lang="en-US" sz="1200" b="1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75852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>
                <a:latin typeface="Comic Sans MS" panose="030F0702030302020204" pitchFamily="66" charset="0"/>
              </a:rPr>
              <a:t>Најчешћи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облици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трговине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људима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653871"/>
            <a:ext cx="8915400" cy="4257351"/>
          </a:xfrm>
        </p:spPr>
        <p:txBody>
          <a:bodyPr>
            <a:normAutofit lnSpcReduction="10000"/>
          </a:bodyPr>
          <a:lstStyle/>
          <a:p>
            <a:pPr lvl="0"/>
            <a:r>
              <a:rPr lang="en-US" b="1" dirty="0" err="1">
                <a:latin typeface="Comic Sans MS" panose="030F0702030302020204" pitchFamily="66" charset="0"/>
              </a:rPr>
              <a:t>Сексуална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експлоатација</a:t>
            </a:r>
            <a:r>
              <a:rPr lang="en-US" b="1" dirty="0">
                <a:latin typeface="Comic Sans MS" panose="030F0702030302020204" pitchFamily="66" charset="0"/>
              </a:rPr>
              <a:t> </a:t>
            </a:r>
            <a:r>
              <a:rPr lang="en-US" dirty="0">
                <a:latin typeface="Comic Sans MS" panose="030F0702030302020204" pitchFamily="66" charset="0"/>
              </a:rPr>
              <a:t>- </a:t>
            </a:r>
            <a:r>
              <a:rPr lang="en-US" dirty="0" err="1">
                <a:latin typeface="Comic Sans MS" panose="030F0702030302020204" pitchFamily="66" charset="0"/>
              </a:rPr>
              <a:t>подразумева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експлоатацију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на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основу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принуде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на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проституцију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или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недобровољно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учешће</a:t>
            </a:r>
            <a:r>
              <a:rPr lang="en-US" dirty="0">
                <a:latin typeface="Comic Sans MS" panose="030F0702030302020204" pitchFamily="66" charset="0"/>
              </a:rPr>
              <a:t> у </a:t>
            </a:r>
            <a:r>
              <a:rPr lang="en-US" dirty="0" err="1">
                <a:latin typeface="Comic Sans MS" panose="030F0702030302020204" pitchFamily="66" charset="0"/>
              </a:rPr>
              <a:t>продукцији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порнографског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садржаја</a:t>
            </a:r>
            <a:r>
              <a:rPr lang="en-US" dirty="0">
                <a:latin typeface="Comic Sans MS" panose="030F0702030302020204" pitchFamily="66" charset="0"/>
              </a:rPr>
              <a:t>. </a:t>
            </a:r>
            <a:r>
              <a:rPr lang="en-US" dirty="0" err="1">
                <a:latin typeface="Comic Sans MS" panose="030F0702030302020204" pitchFamily="66" charset="0"/>
              </a:rPr>
              <a:t>Сексуална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експлоатација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обухвата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бављење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проституцијом</a:t>
            </a:r>
            <a:r>
              <a:rPr lang="en-US" dirty="0">
                <a:latin typeface="Comic Sans MS" panose="030F0702030302020204" pitchFamily="66" charset="0"/>
              </a:rPr>
              <a:t>, </a:t>
            </a:r>
            <a:r>
              <a:rPr lang="en-US" dirty="0" err="1">
                <a:latin typeface="Comic Sans MS" panose="030F0702030302020204" pitchFamily="66" charset="0"/>
              </a:rPr>
              <a:t>порнографијом</a:t>
            </a:r>
            <a:r>
              <a:rPr lang="en-US" dirty="0">
                <a:latin typeface="Comic Sans MS" panose="030F0702030302020204" pitchFamily="66" charset="0"/>
              </a:rPr>
              <a:t>, </a:t>
            </a:r>
            <a:r>
              <a:rPr lang="en-US" dirty="0" err="1">
                <a:latin typeface="Comic Sans MS" panose="030F0702030302020204" pitchFamily="66" charset="0"/>
              </a:rPr>
              <a:t>стриптизом</a:t>
            </a:r>
            <a:r>
              <a:rPr lang="en-US" dirty="0">
                <a:latin typeface="Comic Sans MS" panose="030F0702030302020204" pitchFamily="66" charset="0"/>
              </a:rPr>
              <a:t> и </a:t>
            </a:r>
            <a:r>
              <a:rPr lang="en-US" dirty="0" err="1">
                <a:latin typeface="Comic Sans MS" panose="030F0702030302020204" pitchFamily="66" charset="0"/>
              </a:rPr>
              <a:t>секс-туризмом</a:t>
            </a:r>
            <a:r>
              <a:rPr lang="en-US" dirty="0">
                <a:latin typeface="Comic Sans MS" panose="030F0702030302020204" pitchFamily="66" charset="0"/>
              </a:rPr>
              <a:t>. </a:t>
            </a:r>
          </a:p>
          <a:p>
            <a:pPr lvl="0"/>
            <a:r>
              <a:rPr lang="en-US" b="1" dirty="0" err="1">
                <a:latin typeface="Comic Sans MS" panose="030F0702030302020204" pitchFamily="66" charset="0"/>
              </a:rPr>
              <a:t>Радна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експлоатација</a:t>
            </a:r>
            <a:r>
              <a:rPr lang="en-US" dirty="0">
                <a:latin typeface="Comic Sans MS" panose="030F0702030302020204" pitchFamily="66" charset="0"/>
              </a:rPr>
              <a:t> – </a:t>
            </a:r>
            <a:r>
              <a:rPr lang="en-US" dirty="0" err="1">
                <a:latin typeface="Comic Sans MS" panose="030F0702030302020204" pitchFamily="66" charset="0"/>
              </a:rPr>
              <a:t>подразумева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искоришћавање</a:t>
            </a:r>
            <a:r>
              <a:rPr lang="en-US" dirty="0">
                <a:latin typeface="Comic Sans MS" panose="030F0702030302020204" pitchFamily="66" charset="0"/>
              </a:rPr>
              <a:t> у </a:t>
            </a:r>
            <a:r>
              <a:rPr lang="en-US" dirty="0" err="1">
                <a:latin typeface="Comic Sans MS" panose="030F0702030302020204" pitchFamily="66" charset="0"/>
              </a:rPr>
              <a:t>виду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обављања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кућних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послова</a:t>
            </a:r>
            <a:r>
              <a:rPr lang="en-US" dirty="0">
                <a:latin typeface="Comic Sans MS" panose="030F0702030302020204" pitchFamily="66" charset="0"/>
              </a:rPr>
              <a:t>, </a:t>
            </a:r>
            <a:r>
              <a:rPr lang="en-US" dirty="0" err="1">
                <a:latin typeface="Comic Sans MS" panose="030F0702030302020204" pitchFamily="66" charset="0"/>
              </a:rPr>
              <a:t>пољопривредних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радова</a:t>
            </a:r>
            <a:r>
              <a:rPr lang="en-US" dirty="0">
                <a:latin typeface="Comic Sans MS" panose="030F0702030302020204" pitchFamily="66" charset="0"/>
              </a:rPr>
              <a:t>, </a:t>
            </a:r>
            <a:r>
              <a:rPr lang="en-US" dirty="0" err="1">
                <a:latin typeface="Comic Sans MS" panose="030F0702030302020204" pitchFamily="66" charset="0"/>
              </a:rPr>
              <a:t>грађевинских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радова</a:t>
            </a:r>
            <a:r>
              <a:rPr lang="en-US" dirty="0">
                <a:latin typeface="Comic Sans MS" panose="030F0702030302020204" pitchFamily="66" charset="0"/>
              </a:rPr>
              <a:t>, </a:t>
            </a:r>
            <a:r>
              <a:rPr lang="en-US" dirty="0" err="1">
                <a:latin typeface="Comic Sans MS" panose="030F0702030302020204" pitchFamily="66" charset="0"/>
              </a:rPr>
              <a:t>учешће</a:t>
            </a:r>
            <a:r>
              <a:rPr lang="en-US" dirty="0">
                <a:latin typeface="Comic Sans MS" panose="030F0702030302020204" pitchFamily="66" charset="0"/>
              </a:rPr>
              <a:t> у </a:t>
            </a:r>
            <a:r>
              <a:rPr lang="en-US" dirty="0" err="1">
                <a:latin typeface="Comic Sans MS" panose="030F0702030302020204" pitchFamily="66" charset="0"/>
              </a:rPr>
              <a:t>слабо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плаћеним</a:t>
            </a:r>
            <a:r>
              <a:rPr lang="en-US" dirty="0">
                <a:latin typeface="Comic Sans MS" panose="030F0702030302020204" pitchFamily="66" charset="0"/>
              </a:rPr>
              <a:t>, </a:t>
            </a:r>
            <a:r>
              <a:rPr lang="en-US" dirty="0" err="1">
                <a:latin typeface="Comic Sans MS" panose="030F0702030302020204" pitchFamily="66" charset="0"/>
              </a:rPr>
              <a:t>опасним</a:t>
            </a:r>
            <a:r>
              <a:rPr lang="en-US" dirty="0">
                <a:latin typeface="Comic Sans MS" panose="030F0702030302020204" pitchFamily="66" charset="0"/>
              </a:rPr>
              <a:t>, </a:t>
            </a:r>
            <a:r>
              <a:rPr lang="en-US" dirty="0" err="1">
                <a:latin typeface="Comic Sans MS" panose="030F0702030302020204" pitchFamily="66" charset="0"/>
              </a:rPr>
              <a:t>тешким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или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сезонским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пословима</a:t>
            </a:r>
            <a:r>
              <a:rPr lang="en-US" dirty="0">
                <a:latin typeface="Comic Sans MS" panose="030F0702030302020204" pitchFamily="66" charset="0"/>
              </a:rPr>
              <a:t>.</a:t>
            </a:r>
          </a:p>
          <a:p>
            <a:pPr lvl="0"/>
            <a:r>
              <a:rPr lang="en-US" b="1" dirty="0" err="1">
                <a:latin typeface="Comic Sans MS" panose="030F0702030302020204" pitchFamily="66" charset="0"/>
              </a:rPr>
              <a:t>Принудни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брак</a:t>
            </a:r>
            <a:r>
              <a:rPr lang="en-US" dirty="0">
                <a:latin typeface="Comic Sans MS" panose="030F0702030302020204" pitchFamily="66" charset="0"/>
              </a:rPr>
              <a:t> –   </a:t>
            </a:r>
            <a:r>
              <a:rPr lang="en-US" dirty="0" err="1">
                <a:latin typeface="Comic Sans MS" panose="030F0702030302020204" pitchFamily="66" charset="0"/>
              </a:rPr>
              <a:t>код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овог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вида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трговине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људима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жртва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принудно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склапа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брак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или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ступа</a:t>
            </a:r>
            <a:r>
              <a:rPr lang="en-US" dirty="0">
                <a:latin typeface="Comic Sans MS" panose="030F0702030302020204" pitchFamily="66" charset="0"/>
              </a:rPr>
              <a:t> у </a:t>
            </a:r>
            <a:r>
              <a:rPr lang="en-US" dirty="0" err="1">
                <a:latin typeface="Comic Sans MS" panose="030F0702030302020204" pitchFamily="66" charset="0"/>
              </a:rPr>
              <a:t>ванбрачну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заједницу</a:t>
            </a:r>
            <a:r>
              <a:rPr lang="en-US" dirty="0">
                <a:latin typeface="Comic Sans MS" panose="030F0702030302020204" pitchFamily="66" charset="0"/>
              </a:rPr>
              <a:t>. </a:t>
            </a:r>
            <a:r>
              <a:rPr lang="en-US" dirty="0" err="1">
                <a:latin typeface="Comic Sans MS" panose="030F0702030302020204" pitchFamily="66" charset="0"/>
              </a:rPr>
              <a:t>Садржи</a:t>
            </a:r>
            <a:r>
              <a:rPr lang="en-US" dirty="0">
                <a:latin typeface="Comic Sans MS" panose="030F0702030302020204" pitchFamily="66" charset="0"/>
              </a:rPr>
              <a:t> и </a:t>
            </a:r>
            <a:r>
              <a:rPr lang="en-US" dirty="0" err="1">
                <a:latin typeface="Comic Sans MS" panose="030F0702030302020204" pitchFamily="66" charset="0"/>
              </a:rPr>
              <a:t>друге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елементе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трговине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људима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поред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сексуалне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експлоатације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као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што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је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принудни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рад</a:t>
            </a:r>
            <a:r>
              <a:rPr lang="en-US" dirty="0">
                <a:latin typeface="Comic Sans MS" panose="030F0702030302020204" pitchFamily="66" charset="0"/>
              </a:rPr>
              <a:t>, </a:t>
            </a:r>
            <a:r>
              <a:rPr lang="en-US" dirty="0" err="1">
                <a:latin typeface="Comic Sans MS" panose="030F0702030302020204" pitchFamily="66" charset="0"/>
              </a:rPr>
              <a:t>просјачење</a:t>
            </a:r>
            <a:r>
              <a:rPr lang="en-US" dirty="0">
                <a:latin typeface="Comic Sans MS" panose="030F0702030302020204" pitchFamily="66" charset="0"/>
              </a:rPr>
              <a:t> и </a:t>
            </a:r>
            <a:r>
              <a:rPr lang="en-US" dirty="0" err="1">
                <a:latin typeface="Comic Sans MS" panose="030F0702030302020204" pitchFamily="66" charset="0"/>
              </a:rPr>
              <a:t>др</a:t>
            </a:r>
            <a:r>
              <a:rPr lang="en-US" dirty="0">
                <a:latin typeface="Comic Sans MS" panose="030F0702030302020204" pitchFamily="66" charset="0"/>
              </a:rPr>
              <a:t>. </a:t>
            </a:r>
            <a:r>
              <a:rPr lang="en-US" dirty="0" err="1">
                <a:latin typeface="Comic Sans MS" panose="030F0702030302020204" pitchFamily="66" charset="0"/>
              </a:rPr>
              <a:t>Због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тога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се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не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може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сматрати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нити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оправдати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обичајима</a:t>
            </a:r>
            <a:r>
              <a:rPr lang="en-US" dirty="0">
                <a:latin typeface="Comic Sans MS" panose="030F0702030302020204" pitchFamily="66" charset="0"/>
              </a:rPr>
              <a:t> и </a:t>
            </a:r>
            <a:r>
              <a:rPr lang="en-US" dirty="0" err="1">
                <a:latin typeface="Comic Sans MS" panose="030F0702030302020204" pitchFamily="66" charset="0"/>
              </a:rPr>
              <a:t>традицијом</a:t>
            </a:r>
            <a:r>
              <a:rPr lang="en-US" dirty="0">
                <a:latin typeface="Comic Sans MS" panose="030F0702030302020204" pitchFamily="66" charset="0"/>
              </a:rPr>
              <a:t>.</a:t>
            </a:r>
          </a:p>
          <a:p>
            <a:pPr lvl="0"/>
            <a:r>
              <a:rPr lang="en-US" b="1" dirty="0" err="1">
                <a:latin typeface="Comic Sans MS" panose="030F0702030302020204" pitchFamily="66" charset="0"/>
              </a:rPr>
              <a:t>Принудно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просјачење</a:t>
            </a:r>
            <a:r>
              <a:rPr lang="en-US" dirty="0">
                <a:latin typeface="Comic Sans MS" panose="030F0702030302020204" pitchFamily="66" charset="0"/>
              </a:rPr>
              <a:t> – </a:t>
            </a:r>
            <a:r>
              <a:rPr lang="en-US" dirty="0" err="1">
                <a:latin typeface="Comic Sans MS" panose="030F0702030302020204" pitchFamily="66" charset="0"/>
              </a:rPr>
              <a:t>један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од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честих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облика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трговине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децом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представља</a:t>
            </a:r>
            <a:r>
              <a:rPr lang="en-US" dirty="0">
                <a:latin typeface="Comic Sans MS" panose="030F0702030302020204" pitchFamily="66" charset="0"/>
              </a:rPr>
              <a:t> и </a:t>
            </a:r>
            <a:r>
              <a:rPr lang="en-US" dirty="0" err="1">
                <a:latin typeface="Comic Sans MS" panose="030F0702030302020204" pitchFamily="66" charset="0"/>
              </a:rPr>
              <a:t>просјачење</a:t>
            </a:r>
            <a:r>
              <a:rPr lang="en-US" dirty="0">
                <a:latin typeface="Comic Sans MS" panose="030F0702030302020204" pitchFamily="66" charset="0"/>
              </a:rPr>
              <a:t>. </a:t>
            </a:r>
            <a:r>
              <a:rPr lang="en-US" dirty="0" err="1">
                <a:latin typeface="Comic Sans MS" panose="030F0702030302020204" pitchFamily="66" charset="0"/>
              </a:rPr>
              <a:t>Просјачење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може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да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обухвата</a:t>
            </a:r>
            <a:r>
              <a:rPr lang="en-US" dirty="0">
                <a:latin typeface="Comic Sans MS" panose="030F0702030302020204" pitchFamily="66" charset="0"/>
              </a:rPr>
              <a:t> и </a:t>
            </a:r>
            <a:r>
              <a:rPr lang="en-US" dirty="0" err="1">
                <a:latin typeface="Comic Sans MS" panose="030F0702030302020204" pitchFamily="66" charset="0"/>
              </a:rPr>
              <a:t>продају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предмета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мање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вредности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или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певање</a:t>
            </a:r>
            <a:r>
              <a:rPr lang="en-US" dirty="0">
                <a:latin typeface="Comic Sans MS" panose="030F0702030302020204" pitchFamily="66" charset="0"/>
              </a:rPr>
              <a:t>, </a:t>
            </a:r>
            <a:r>
              <a:rPr lang="en-US" dirty="0" err="1">
                <a:latin typeface="Comic Sans MS" panose="030F0702030302020204" pitchFamily="66" charset="0"/>
              </a:rPr>
              <a:t>прање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аутомобила</a:t>
            </a:r>
            <a:r>
              <a:rPr lang="en-US" dirty="0">
                <a:latin typeface="Comic Sans MS" panose="030F0702030302020204" pitchFamily="66" charset="0"/>
              </a:rPr>
              <a:t> и </a:t>
            </a:r>
            <a:r>
              <a:rPr lang="en-US" dirty="0" err="1">
                <a:latin typeface="Comic Sans MS" panose="030F0702030302020204" pitchFamily="66" charset="0"/>
              </a:rPr>
              <a:t>др</a:t>
            </a:r>
            <a:r>
              <a:rPr lang="en-US" dirty="0">
                <a:latin typeface="Comic Sans MS" panose="030F0702030302020204" pitchFamily="66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069978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>
                <a:latin typeface="Comic Sans MS" panose="030F0702030302020204" pitchFamily="66" charset="0"/>
              </a:rPr>
              <a:t>Најчешћи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облици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трговине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људима</a:t>
            </a:r>
            <a:r>
              <a:rPr lang="en-US" dirty="0">
                <a:latin typeface="Comic Sans MS" panose="030F0702030302020204" pitchFamily="66" charset="0"/>
              </a:rPr>
              <a:t/>
            </a:r>
            <a:br>
              <a:rPr lang="en-US" dirty="0">
                <a:latin typeface="Comic Sans MS" panose="030F0702030302020204" pitchFamily="66" charset="0"/>
              </a:rPr>
            </a:b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b="1" dirty="0" err="1">
                <a:latin typeface="Comic Sans MS" panose="030F0702030302020204" pitchFamily="66" charset="0"/>
              </a:rPr>
              <a:t>Принуда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на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вршење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кривичних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дела</a:t>
            </a:r>
            <a:r>
              <a:rPr lang="en-US" dirty="0">
                <a:latin typeface="Comic Sans MS" panose="030F0702030302020204" pitchFamily="66" charset="0"/>
              </a:rPr>
              <a:t> – </a:t>
            </a:r>
            <a:r>
              <a:rPr lang="en-US" dirty="0" err="1">
                <a:latin typeface="Comic Sans MS" panose="030F0702030302020204" pitchFamily="66" charset="0"/>
              </a:rPr>
              <a:t>код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овог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вида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трговине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људима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жртва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је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приморана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да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врши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различита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кривична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дела</a:t>
            </a:r>
            <a:r>
              <a:rPr lang="en-US" dirty="0">
                <a:latin typeface="Comic Sans MS" panose="030F0702030302020204" pitchFamily="66" charset="0"/>
              </a:rPr>
              <a:t>, </a:t>
            </a:r>
            <a:r>
              <a:rPr lang="en-US" dirty="0" err="1">
                <a:latin typeface="Comic Sans MS" panose="030F0702030302020204" pitchFamily="66" charset="0"/>
              </a:rPr>
              <a:t>од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којих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су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најчешћа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крађе</a:t>
            </a:r>
            <a:r>
              <a:rPr lang="en-US" dirty="0">
                <a:latin typeface="Comic Sans MS" panose="030F0702030302020204" pitchFamily="66" charset="0"/>
              </a:rPr>
              <a:t> и </a:t>
            </a:r>
            <a:r>
              <a:rPr lang="en-US" dirty="0" err="1">
                <a:latin typeface="Comic Sans MS" panose="030F0702030302020204" pitchFamily="66" charset="0"/>
              </a:rPr>
              <a:t>разбојништва</a:t>
            </a:r>
            <a:r>
              <a:rPr lang="en-US" dirty="0">
                <a:latin typeface="Comic Sans MS" panose="030F0702030302020204" pitchFamily="66" charset="0"/>
              </a:rPr>
              <a:t>. </a:t>
            </a:r>
            <a:r>
              <a:rPr lang="en-US" dirty="0" err="1">
                <a:latin typeface="Comic Sans MS" panose="030F0702030302020204" pitchFamily="66" charset="0"/>
              </a:rPr>
              <a:t>Због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тога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је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важно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да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уколико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постоји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сумња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или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сазнање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да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малолетно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лице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врши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неко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кривично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дело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не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занемаримо</a:t>
            </a:r>
            <a:r>
              <a:rPr lang="en-US" dirty="0">
                <a:latin typeface="Comic Sans MS" panose="030F0702030302020204" pitchFamily="66" charset="0"/>
              </a:rPr>
              <a:t> и </a:t>
            </a:r>
            <a:r>
              <a:rPr lang="en-US" dirty="0" err="1">
                <a:latin typeface="Comic Sans MS" panose="030F0702030302020204" pitchFamily="66" charset="0"/>
              </a:rPr>
              <a:t>контекст</a:t>
            </a:r>
            <a:r>
              <a:rPr lang="en-US" dirty="0">
                <a:latin typeface="Comic Sans MS" panose="030F0702030302020204" pitchFamily="66" charset="0"/>
              </a:rPr>
              <a:t> и </a:t>
            </a:r>
            <a:r>
              <a:rPr lang="en-US" dirty="0" err="1">
                <a:latin typeface="Comic Sans MS" panose="030F0702030302020204" pitchFamily="66" charset="0"/>
              </a:rPr>
              <a:t>могућу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принуду</a:t>
            </a:r>
            <a:r>
              <a:rPr lang="en-US" dirty="0">
                <a:latin typeface="Comic Sans MS" panose="030F0702030302020204" pitchFamily="66" charset="0"/>
              </a:rPr>
              <a:t>.</a:t>
            </a:r>
          </a:p>
          <a:p>
            <a:pPr lvl="0"/>
            <a:r>
              <a:rPr lang="en-US" b="1" dirty="0" err="1">
                <a:latin typeface="Comic Sans MS" panose="030F0702030302020204" pitchFamily="66" charset="0"/>
              </a:rPr>
              <a:t>Трговина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органима</a:t>
            </a:r>
            <a:r>
              <a:rPr lang="en-US" b="1" dirty="0">
                <a:latin typeface="Comic Sans MS" panose="030F0702030302020204" pitchFamily="66" charset="0"/>
              </a:rPr>
              <a:t> </a:t>
            </a:r>
            <a:r>
              <a:rPr lang="en-US" dirty="0">
                <a:latin typeface="Comic Sans MS" panose="030F0702030302020204" pitchFamily="66" charset="0"/>
              </a:rPr>
              <a:t>– </a:t>
            </a:r>
            <a:r>
              <a:rPr lang="en-US" dirty="0" err="1">
                <a:latin typeface="Comic Sans MS" panose="030F0702030302020204" pitchFamily="66" charset="0"/>
              </a:rPr>
              <a:t>облик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трговине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људима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када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се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жртвама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операцијом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принудно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узимају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органи</a:t>
            </a:r>
            <a:r>
              <a:rPr lang="en-US" dirty="0">
                <a:latin typeface="Comic Sans MS" panose="030F0702030302020204" pitchFamily="66" charset="0"/>
              </a:rPr>
              <a:t> у </a:t>
            </a:r>
            <a:r>
              <a:rPr lang="en-US" dirty="0" err="1">
                <a:latin typeface="Comic Sans MS" panose="030F0702030302020204" pitchFamily="66" charset="0"/>
              </a:rPr>
              <a:t>циљу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продаје</a:t>
            </a:r>
            <a:r>
              <a:rPr lang="en-US" dirty="0">
                <a:latin typeface="Comic Sans MS" panose="030F0702030302020204" pitchFamily="66" charset="0"/>
              </a:rPr>
              <a:t>.</a:t>
            </a:r>
          </a:p>
          <a:p>
            <a:pPr lvl="0"/>
            <a:r>
              <a:rPr lang="en-US" b="1" dirty="0" err="1">
                <a:latin typeface="Comic Sans MS" panose="030F0702030302020204" pitchFamily="66" charset="0"/>
              </a:rPr>
              <a:t>Нелегално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усвојење</a:t>
            </a:r>
            <a:r>
              <a:rPr lang="en-US" dirty="0">
                <a:latin typeface="Comic Sans MS" panose="030F0702030302020204" pitchFamily="66" charset="0"/>
              </a:rPr>
              <a:t> – </a:t>
            </a:r>
            <a:r>
              <a:rPr lang="en-US" dirty="0" err="1">
                <a:latin typeface="Comic Sans MS" panose="030F0702030302020204" pitchFamily="66" charset="0"/>
              </a:rPr>
              <a:t>представља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облик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трговине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људима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када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нису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испоштовани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сви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законски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прописи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који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штите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најбољи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интерес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детета</a:t>
            </a:r>
            <a:r>
              <a:rPr lang="en-US" dirty="0">
                <a:latin typeface="Comic Sans MS" panose="030F0702030302020204" pitchFamily="66" charset="0"/>
              </a:rPr>
              <a:t> и </a:t>
            </a:r>
            <a:r>
              <a:rPr lang="en-US" dirty="0" err="1">
                <a:latin typeface="Comic Sans MS" panose="030F0702030302020204" pitchFamily="66" charset="0"/>
              </a:rPr>
              <a:t>његову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безбедност</a:t>
            </a:r>
            <a:r>
              <a:rPr lang="en-US" dirty="0">
                <a:latin typeface="Comic Sans MS" panose="030F0702030302020204" pitchFamily="66" charset="0"/>
              </a:rPr>
              <a:t> и </a:t>
            </a:r>
            <a:r>
              <a:rPr lang="en-US" dirty="0" err="1">
                <a:latin typeface="Comic Sans MS" panose="030F0702030302020204" pitchFamily="66" charset="0"/>
              </a:rPr>
              <a:t>када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нису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испоштоване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процедуре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усвојења</a:t>
            </a:r>
            <a:r>
              <a:rPr lang="en-US" dirty="0">
                <a:latin typeface="Comic Sans MS" panose="030F0702030302020204" pitchFamily="66" charset="0"/>
              </a:rPr>
              <a:t>. 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44757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err="1">
                <a:latin typeface="Comic Sans MS" panose="030F0702030302020204" pitchFamily="66" charset="0"/>
              </a:rPr>
              <a:t>Деца</a:t>
            </a:r>
            <a:r>
              <a:rPr lang="en-US" sz="2800" dirty="0">
                <a:latin typeface="Comic Sans MS" panose="030F0702030302020204" pitchFamily="66" charset="0"/>
              </a:rPr>
              <a:t> </a:t>
            </a:r>
            <a:r>
              <a:rPr lang="en-US" sz="2800" dirty="0" err="1">
                <a:latin typeface="Comic Sans MS" panose="030F0702030302020204" pitchFamily="66" charset="0"/>
              </a:rPr>
              <a:t>свакако</a:t>
            </a:r>
            <a:r>
              <a:rPr lang="en-US" sz="2800" dirty="0">
                <a:latin typeface="Comic Sans MS" panose="030F0702030302020204" pitchFamily="66" charset="0"/>
              </a:rPr>
              <a:t> </a:t>
            </a:r>
            <a:r>
              <a:rPr lang="en-US" sz="2800" dirty="0" err="1">
                <a:latin typeface="Comic Sans MS" panose="030F0702030302020204" pitchFamily="66" charset="0"/>
              </a:rPr>
              <a:t>представљају</a:t>
            </a:r>
            <a:r>
              <a:rPr lang="en-US" sz="2800" dirty="0">
                <a:latin typeface="Comic Sans MS" panose="030F0702030302020204" pitchFamily="66" charset="0"/>
              </a:rPr>
              <a:t> </a:t>
            </a:r>
            <a:r>
              <a:rPr lang="en-US" sz="2800" b="1" dirty="0" err="1">
                <a:latin typeface="Comic Sans MS" panose="030F0702030302020204" pitchFamily="66" charset="0"/>
              </a:rPr>
              <a:t>најрањивију</a:t>
            </a:r>
            <a:r>
              <a:rPr lang="en-US" sz="2800" b="1" dirty="0">
                <a:latin typeface="Comic Sans MS" panose="030F0702030302020204" pitchFamily="66" charset="0"/>
              </a:rPr>
              <a:t> </a:t>
            </a:r>
            <a:r>
              <a:rPr lang="en-US" sz="2800" b="1" dirty="0" err="1">
                <a:latin typeface="Comic Sans MS" panose="030F0702030302020204" pitchFamily="66" charset="0"/>
              </a:rPr>
              <a:t>групу</a:t>
            </a:r>
            <a:r>
              <a:rPr lang="en-US" sz="2800" b="1" dirty="0">
                <a:latin typeface="Comic Sans MS" panose="030F0702030302020204" pitchFamily="66" charset="0"/>
              </a:rPr>
              <a:t> </a:t>
            </a:r>
            <a:r>
              <a:rPr lang="en-US" sz="2800" b="1" dirty="0" err="1">
                <a:latin typeface="Comic Sans MS" panose="030F0702030302020204" pitchFamily="66" charset="0"/>
              </a:rPr>
              <a:t>жртава</a:t>
            </a:r>
            <a:r>
              <a:rPr lang="en-US" sz="2800" b="1" dirty="0">
                <a:latin typeface="Comic Sans MS" panose="030F0702030302020204" pitchFamily="66" charset="0"/>
              </a:rPr>
              <a:t> </a:t>
            </a:r>
            <a:r>
              <a:rPr lang="en-US" sz="2800" b="1" dirty="0" err="1">
                <a:latin typeface="Comic Sans MS" panose="030F0702030302020204" pitchFamily="66" charset="0"/>
              </a:rPr>
              <a:t>трговине</a:t>
            </a:r>
            <a:r>
              <a:rPr lang="en-US" sz="2800" b="1" dirty="0">
                <a:latin typeface="Comic Sans MS" panose="030F0702030302020204" pitchFamily="66" charset="0"/>
              </a:rPr>
              <a:t> </a:t>
            </a:r>
            <a:r>
              <a:rPr lang="en-US" sz="2800" b="1" dirty="0" err="1">
                <a:latin typeface="Comic Sans MS" panose="030F0702030302020204" pitchFamily="66" charset="0"/>
              </a:rPr>
              <a:t>људима</a:t>
            </a:r>
            <a:r>
              <a:rPr lang="en-US" sz="2800" dirty="0">
                <a:latin typeface="Comic Sans MS" panose="030F0702030302020204" pitchFamily="66" charset="0"/>
              </a:rPr>
              <a:t> и у </a:t>
            </a:r>
            <a:r>
              <a:rPr lang="en-US" sz="2800" dirty="0" err="1">
                <a:latin typeface="Comic Sans MS" panose="030F0702030302020204" pitchFamily="66" charset="0"/>
              </a:rPr>
              <a:t>оквиру</a:t>
            </a:r>
            <a:r>
              <a:rPr lang="en-US" sz="2800" dirty="0">
                <a:latin typeface="Comic Sans MS" panose="030F0702030302020204" pitchFamily="66" charset="0"/>
              </a:rPr>
              <a:t> </a:t>
            </a:r>
            <a:r>
              <a:rPr lang="en-US" sz="2800" dirty="0" err="1">
                <a:latin typeface="Comic Sans MS" panose="030F0702030302020204" pitchFamily="66" charset="0"/>
              </a:rPr>
              <a:t>трговине</a:t>
            </a:r>
            <a:r>
              <a:rPr lang="en-US" sz="2800" dirty="0">
                <a:latin typeface="Comic Sans MS" panose="030F0702030302020204" pitchFamily="66" charset="0"/>
              </a:rPr>
              <a:t> </a:t>
            </a:r>
            <a:r>
              <a:rPr lang="en-US" sz="2800" dirty="0" err="1">
                <a:latin typeface="Comic Sans MS" panose="030F0702030302020204" pitchFamily="66" charset="0"/>
              </a:rPr>
              <a:t>људима</a:t>
            </a:r>
            <a:r>
              <a:rPr lang="en-US" sz="2800" dirty="0">
                <a:latin typeface="Comic Sans MS" panose="030F0702030302020204" pitchFamily="66" charset="0"/>
              </a:rPr>
              <a:t> </a:t>
            </a:r>
            <a:r>
              <a:rPr lang="en-US" sz="2800" dirty="0" err="1">
                <a:latin typeface="Comic Sans MS" panose="030F0702030302020204" pitchFamily="66" charset="0"/>
              </a:rPr>
              <a:t>најчешће</a:t>
            </a:r>
            <a:r>
              <a:rPr lang="en-US" sz="2800" dirty="0">
                <a:latin typeface="Comic Sans MS" panose="030F0702030302020204" pitchFamily="66" charset="0"/>
              </a:rPr>
              <a:t> </a:t>
            </a:r>
            <a:r>
              <a:rPr lang="en-US" sz="2800" dirty="0" err="1">
                <a:latin typeface="Comic Sans MS" panose="030F0702030302020204" pitchFamily="66" charset="0"/>
              </a:rPr>
              <a:t>су</a:t>
            </a:r>
            <a:r>
              <a:rPr lang="en-US" sz="2800" dirty="0">
                <a:latin typeface="Comic Sans MS" panose="030F0702030302020204" pitchFamily="66" charset="0"/>
              </a:rPr>
              <a:t> </a:t>
            </a:r>
            <a:r>
              <a:rPr lang="en-US" sz="2800" dirty="0" err="1">
                <a:latin typeface="Comic Sans MS" panose="030F0702030302020204" pitchFamily="66" charset="0"/>
              </a:rPr>
              <a:t>принуђени</a:t>
            </a:r>
            <a:r>
              <a:rPr lang="en-US" sz="2800" dirty="0">
                <a:latin typeface="Comic Sans MS" panose="030F0702030302020204" pitchFamily="66" charset="0"/>
              </a:rPr>
              <a:t> </a:t>
            </a:r>
            <a:r>
              <a:rPr lang="en-US" sz="2800" dirty="0" err="1">
                <a:latin typeface="Comic Sans MS" panose="030F0702030302020204" pitchFamily="66" charset="0"/>
              </a:rPr>
              <a:t>на</a:t>
            </a:r>
            <a:r>
              <a:rPr lang="sr-Cyrl-ME" sz="2800" dirty="0">
                <a:latin typeface="Comic Sans MS" panose="030F0702030302020204" pitchFamily="66" charset="0"/>
              </a:rPr>
              <a:t>:</a:t>
            </a:r>
            <a:endParaRPr lang="sr-Cyrl-RS" sz="2800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sr-Cyrl-RS" sz="2800" dirty="0">
                <a:latin typeface="Comic Sans MS" panose="030F0702030302020204" pitchFamily="66" charset="0"/>
              </a:rPr>
              <a:t>             -</a:t>
            </a:r>
            <a:r>
              <a:rPr lang="en-US" sz="2800" dirty="0" err="1">
                <a:latin typeface="Comic Sans MS" panose="030F0702030302020204" pitchFamily="66" charset="0"/>
              </a:rPr>
              <a:t>сексуалну</a:t>
            </a:r>
            <a:r>
              <a:rPr lang="en-US" sz="2800" dirty="0">
                <a:latin typeface="Comic Sans MS" panose="030F0702030302020204" pitchFamily="66" charset="0"/>
              </a:rPr>
              <a:t> </a:t>
            </a:r>
            <a:r>
              <a:rPr lang="en-US" sz="2800" dirty="0" err="1">
                <a:latin typeface="Comic Sans MS" panose="030F0702030302020204" pitchFamily="66" charset="0"/>
              </a:rPr>
              <a:t>експлоатацију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endParaRPr lang="sr-Cyrl-RS" sz="2800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sr-Cyrl-RS" sz="2800" dirty="0">
                <a:latin typeface="Comic Sans MS" panose="030F0702030302020204" pitchFamily="66" charset="0"/>
              </a:rPr>
              <a:t>             -</a:t>
            </a:r>
            <a:r>
              <a:rPr lang="en-US" sz="2800" dirty="0" err="1">
                <a:latin typeface="Comic Sans MS" panose="030F0702030302020204" pitchFamily="66" charset="0"/>
              </a:rPr>
              <a:t>прошњу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endParaRPr lang="sr-Cyrl-RS" sz="2800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sr-Cyrl-RS" sz="2800" dirty="0">
                <a:latin typeface="Comic Sans MS" panose="030F0702030302020204" pitchFamily="66" charset="0"/>
              </a:rPr>
              <a:t>             -</a:t>
            </a:r>
            <a:r>
              <a:rPr lang="en-US" sz="2800" dirty="0" err="1">
                <a:latin typeface="Comic Sans MS" panose="030F0702030302020204" pitchFamily="66" charset="0"/>
              </a:rPr>
              <a:t>принудни</a:t>
            </a:r>
            <a:r>
              <a:rPr lang="en-US" sz="2800" dirty="0">
                <a:latin typeface="Comic Sans MS" panose="030F0702030302020204" pitchFamily="66" charset="0"/>
              </a:rPr>
              <a:t> </a:t>
            </a:r>
            <a:r>
              <a:rPr lang="en-US" sz="2800" dirty="0" err="1">
                <a:latin typeface="Comic Sans MS" panose="030F0702030302020204" pitchFamily="66" charset="0"/>
              </a:rPr>
              <a:t>рад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endParaRPr lang="sr-Cyrl-RS" sz="2800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sr-Cyrl-RS" sz="2800" dirty="0">
                <a:latin typeface="Comic Sans MS" panose="030F0702030302020204" pitchFamily="66" charset="0"/>
              </a:rPr>
              <a:t>             -</a:t>
            </a:r>
            <a:r>
              <a:rPr lang="en-US" sz="2800" dirty="0" err="1">
                <a:latin typeface="Comic Sans MS" panose="030F0702030302020204" pitchFamily="66" charset="0"/>
              </a:rPr>
              <a:t>принудне</a:t>
            </a:r>
            <a:r>
              <a:rPr lang="en-US" sz="2800" dirty="0">
                <a:latin typeface="Comic Sans MS" panose="030F0702030302020204" pitchFamily="66" charset="0"/>
              </a:rPr>
              <a:t> </a:t>
            </a:r>
            <a:r>
              <a:rPr lang="en-US" sz="2800" dirty="0" err="1">
                <a:latin typeface="Comic Sans MS" panose="030F0702030302020204" pitchFamily="66" charset="0"/>
              </a:rPr>
              <a:t>бракове</a:t>
            </a:r>
            <a:r>
              <a:rPr lang="sr-Cyrl-RS" sz="2800" dirty="0">
                <a:latin typeface="Comic Sans MS" panose="030F0702030302020204" pitchFamily="66" charset="0"/>
              </a:rPr>
              <a:t>.</a:t>
            </a:r>
            <a:endParaRPr lang="en-US" sz="2800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59400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>
                <a:latin typeface="Comic Sans MS" panose="030F0702030302020204" pitchFamily="66" charset="0"/>
              </a:rPr>
              <a:t>Трговци људима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b="1" dirty="0" err="1">
                <a:latin typeface="Comic Sans MS" panose="030F0702030302020204" pitchFamily="66" charset="0"/>
              </a:rPr>
              <a:t>Трговци</a:t>
            </a:r>
            <a:r>
              <a:rPr lang="en-US" sz="2400" b="1" dirty="0">
                <a:latin typeface="Comic Sans MS" panose="030F0702030302020204" pitchFamily="66" charset="0"/>
              </a:rPr>
              <a:t> </a:t>
            </a:r>
            <a:r>
              <a:rPr lang="en-US" sz="2400" b="1" dirty="0" err="1">
                <a:latin typeface="Comic Sans MS" panose="030F0702030302020204" pitchFamily="66" charset="0"/>
              </a:rPr>
              <a:t>људима</a:t>
            </a:r>
            <a:r>
              <a:rPr lang="en-US" sz="2400" b="1" dirty="0">
                <a:latin typeface="Comic Sans MS" panose="030F0702030302020204" pitchFamily="66" charset="0"/>
              </a:rPr>
              <a:t> </a:t>
            </a:r>
            <a:r>
              <a:rPr lang="en-US" sz="2400" b="1" dirty="0" err="1">
                <a:latin typeface="Comic Sans MS" panose="030F0702030302020204" pitchFamily="66" charset="0"/>
              </a:rPr>
              <a:t>су</a:t>
            </a:r>
            <a:r>
              <a:rPr lang="en-US" sz="2400" b="1" dirty="0">
                <a:latin typeface="Comic Sans MS" panose="030F0702030302020204" pitchFamily="66" charset="0"/>
              </a:rPr>
              <a:t> </a:t>
            </a:r>
            <a:r>
              <a:rPr lang="en-US" sz="2400" b="1" dirty="0" err="1">
                <a:latin typeface="Comic Sans MS" panose="030F0702030302020204" pitchFamily="66" charset="0"/>
              </a:rPr>
              <a:t>особе</a:t>
            </a:r>
            <a:r>
              <a:rPr lang="en-US" sz="2400" b="1" dirty="0">
                <a:latin typeface="Comic Sans MS" panose="030F0702030302020204" pitchFamily="66" charset="0"/>
              </a:rPr>
              <a:t> </a:t>
            </a:r>
            <a:r>
              <a:rPr lang="en-US" sz="2400" b="1" dirty="0" err="1">
                <a:latin typeface="Comic Sans MS" panose="030F0702030302020204" pitchFamily="66" charset="0"/>
              </a:rPr>
              <a:t>које</a:t>
            </a:r>
            <a:r>
              <a:rPr lang="en-US" sz="2400" b="1" dirty="0">
                <a:latin typeface="Comic Sans MS" panose="030F0702030302020204" pitchFamily="66" charset="0"/>
              </a:rPr>
              <a:t> </a:t>
            </a:r>
            <a:r>
              <a:rPr lang="en-US" sz="2400" b="1" dirty="0" err="1">
                <a:latin typeface="Comic Sans MS" panose="030F0702030302020204" pitchFamily="66" charset="0"/>
              </a:rPr>
              <a:t>могу</a:t>
            </a:r>
            <a:r>
              <a:rPr lang="en-US" sz="2400" b="1" dirty="0">
                <a:latin typeface="Comic Sans MS" panose="030F0702030302020204" pitchFamily="66" charset="0"/>
              </a:rPr>
              <a:t> </a:t>
            </a:r>
            <a:r>
              <a:rPr lang="en-US" sz="2400" b="1" dirty="0" err="1">
                <a:latin typeface="Comic Sans MS" panose="030F0702030302020204" pitchFamily="66" charset="0"/>
              </a:rPr>
              <a:t>да</a:t>
            </a:r>
            <a:r>
              <a:rPr lang="en-US" sz="2400" b="1" dirty="0">
                <a:latin typeface="Comic Sans MS" panose="030F0702030302020204" pitchFamily="66" charset="0"/>
              </a:rPr>
              <a:t> </a:t>
            </a:r>
            <a:r>
              <a:rPr lang="en-US" sz="2400" b="1" dirty="0" err="1">
                <a:latin typeface="Comic Sans MS" panose="030F0702030302020204" pitchFamily="66" charset="0"/>
              </a:rPr>
              <a:t>имају</a:t>
            </a:r>
            <a:r>
              <a:rPr lang="en-US" sz="2400" b="1" dirty="0">
                <a:latin typeface="Comic Sans MS" panose="030F0702030302020204" pitchFamily="66" charset="0"/>
              </a:rPr>
              <a:t> </a:t>
            </a:r>
            <a:r>
              <a:rPr lang="en-US" sz="2400" b="1" dirty="0" err="1">
                <a:latin typeface="Comic Sans MS" panose="030F0702030302020204" pitchFamily="66" charset="0"/>
              </a:rPr>
              <a:t>различите</a:t>
            </a:r>
            <a:r>
              <a:rPr lang="en-US" sz="2400" b="1" dirty="0">
                <a:latin typeface="Comic Sans MS" panose="030F0702030302020204" pitchFamily="66" charset="0"/>
              </a:rPr>
              <a:t> </a:t>
            </a:r>
            <a:r>
              <a:rPr lang="en-US" sz="2400" b="1" dirty="0" err="1">
                <a:latin typeface="Comic Sans MS" panose="030F0702030302020204" pitchFamily="66" charset="0"/>
              </a:rPr>
              <a:t>улоге</a:t>
            </a:r>
            <a:r>
              <a:rPr lang="en-US" sz="2400" b="1" dirty="0">
                <a:latin typeface="Comic Sans MS" panose="030F0702030302020204" pitchFamily="66" charset="0"/>
              </a:rPr>
              <a:t> у </a:t>
            </a:r>
            <a:r>
              <a:rPr lang="en-US" sz="2400" b="1" dirty="0" err="1">
                <a:latin typeface="Comic Sans MS" panose="030F0702030302020204" pitchFamily="66" charset="0"/>
              </a:rPr>
              <a:t>ланцу</a:t>
            </a:r>
            <a:r>
              <a:rPr lang="en-US" sz="2400" b="1" dirty="0">
                <a:latin typeface="Comic Sans MS" panose="030F0702030302020204" pitchFamily="66" charset="0"/>
              </a:rPr>
              <a:t> </a:t>
            </a:r>
            <a:r>
              <a:rPr lang="en-US" sz="2400" b="1" dirty="0" err="1">
                <a:latin typeface="Comic Sans MS" panose="030F0702030302020204" pitchFamily="66" charset="0"/>
              </a:rPr>
              <a:t>трговине</a:t>
            </a:r>
            <a:r>
              <a:rPr lang="en-US" sz="2400" b="1" dirty="0">
                <a:latin typeface="Comic Sans MS" panose="030F0702030302020204" pitchFamily="66" charset="0"/>
              </a:rPr>
              <a:t> </a:t>
            </a:r>
            <a:r>
              <a:rPr lang="en-US" sz="2400" b="1" dirty="0" err="1">
                <a:latin typeface="Comic Sans MS" panose="030F0702030302020204" pitchFamily="66" charset="0"/>
              </a:rPr>
              <a:t>људима</a:t>
            </a:r>
            <a:r>
              <a:rPr lang="en-US" sz="2400" b="1" dirty="0">
                <a:latin typeface="Comic Sans MS" panose="030F0702030302020204" pitchFamily="66" charset="0"/>
              </a:rPr>
              <a:t>, </a:t>
            </a:r>
            <a:r>
              <a:rPr lang="en-US" sz="2400" b="1" dirty="0" err="1">
                <a:latin typeface="Comic Sans MS" panose="030F0702030302020204" pitchFamily="66" charset="0"/>
              </a:rPr>
              <a:t>нпр</a:t>
            </a:r>
            <a:r>
              <a:rPr lang="en-US" sz="2400" b="1" dirty="0">
                <a:latin typeface="Comic Sans MS" panose="030F0702030302020204" pitchFamily="66" charset="0"/>
              </a:rPr>
              <a:t>. </a:t>
            </a:r>
            <a:r>
              <a:rPr lang="en-US" sz="2400" b="1" dirty="0" err="1">
                <a:latin typeface="Comic Sans MS" panose="030F0702030302020204" pitchFamily="66" charset="0"/>
              </a:rPr>
              <a:t>то</a:t>
            </a:r>
            <a:r>
              <a:rPr lang="en-US" sz="2400" b="1" dirty="0">
                <a:latin typeface="Comic Sans MS" panose="030F0702030302020204" pitchFamily="66" charset="0"/>
              </a:rPr>
              <a:t> </a:t>
            </a:r>
            <a:r>
              <a:rPr lang="en-US" sz="2400" b="1" dirty="0" err="1">
                <a:latin typeface="Comic Sans MS" panose="030F0702030302020204" pitchFamily="66" charset="0"/>
              </a:rPr>
              <a:t>могу</a:t>
            </a:r>
            <a:r>
              <a:rPr lang="en-US" sz="2400" b="1" dirty="0">
                <a:latin typeface="Comic Sans MS" panose="030F0702030302020204" pitchFamily="66" charset="0"/>
              </a:rPr>
              <a:t> </a:t>
            </a:r>
            <a:r>
              <a:rPr lang="en-US" sz="2400" b="1" dirty="0" err="1">
                <a:latin typeface="Comic Sans MS" panose="030F0702030302020204" pitchFamily="66" charset="0"/>
              </a:rPr>
              <a:t>бити</a:t>
            </a:r>
            <a:r>
              <a:rPr lang="en-US" sz="2400" b="1" dirty="0">
                <a:latin typeface="Comic Sans MS" panose="030F0702030302020204" pitchFamily="66" charset="0"/>
              </a:rPr>
              <a:t> </a:t>
            </a:r>
            <a:r>
              <a:rPr lang="en-US" sz="2400" b="1" dirty="0" err="1">
                <a:latin typeface="Comic Sans MS" panose="030F0702030302020204" pitchFamily="66" charset="0"/>
              </a:rPr>
              <a:t>мушкарци</a:t>
            </a:r>
            <a:r>
              <a:rPr lang="en-US" sz="2400" b="1" dirty="0">
                <a:latin typeface="Comic Sans MS" panose="030F0702030302020204" pitchFamily="66" charset="0"/>
              </a:rPr>
              <a:t> </a:t>
            </a:r>
            <a:r>
              <a:rPr lang="en-US" sz="2400" b="1" dirty="0" err="1">
                <a:latin typeface="Comic Sans MS" panose="030F0702030302020204" pitchFamily="66" charset="0"/>
              </a:rPr>
              <a:t>или</a:t>
            </a:r>
            <a:r>
              <a:rPr lang="en-US" sz="2400" b="1" dirty="0">
                <a:latin typeface="Comic Sans MS" panose="030F0702030302020204" pitchFamily="66" charset="0"/>
              </a:rPr>
              <a:t> </a:t>
            </a:r>
            <a:r>
              <a:rPr lang="en-US" sz="2400" b="1" dirty="0" err="1">
                <a:latin typeface="Comic Sans MS" panose="030F0702030302020204" pitchFamily="66" charset="0"/>
              </a:rPr>
              <a:t>жене</a:t>
            </a:r>
            <a:r>
              <a:rPr lang="en-US" sz="2400" b="1" dirty="0">
                <a:latin typeface="Comic Sans MS" panose="030F0702030302020204" pitchFamily="66" charset="0"/>
              </a:rPr>
              <a:t> </a:t>
            </a:r>
            <a:r>
              <a:rPr lang="en-US" sz="2400" b="1" dirty="0" err="1">
                <a:latin typeface="Comic Sans MS" panose="030F0702030302020204" pitchFamily="66" charset="0"/>
              </a:rPr>
              <a:t>који</a:t>
            </a:r>
            <a:r>
              <a:rPr lang="en-US" sz="2400" b="1" dirty="0">
                <a:latin typeface="Comic Sans MS" panose="030F0702030302020204" pitchFamily="66" charset="0"/>
              </a:rPr>
              <a:t> </a:t>
            </a:r>
            <a:r>
              <a:rPr lang="en-US" sz="2400" b="1" dirty="0" err="1">
                <a:latin typeface="Comic Sans MS" panose="030F0702030302020204" pitchFamily="66" charset="0"/>
              </a:rPr>
              <a:t>врбују</a:t>
            </a:r>
            <a:r>
              <a:rPr lang="en-US" sz="2400" b="1" dirty="0">
                <a:latin typeface="Comic Sans MS" panose="030F0702030302020204" pitchFamily="66" charset="0"/>
              </a:rPr>
              <a:t> </a:t>
            </a:r>
            <a:r>
              <a:rPr lang="en-US" sz="2400" b="1" dirty="0" err="1">
                <a:latin typeface="Comic Sans MS" panose="030F0702030302020204" pitchFamily="66" charset="0"/>
              </a:rPr>
              <a:t>жртве</a:t>
            </a:r>
            <a:r>
              <a:rPr lang="en-US" sz="2400" b="1" dirty="0">
                <a:latin typeface="Comic Sans MS" panose="030F0702030302020204" pitchFamily="66" charset="0"/>
              </a:rPr>
              <a:t>, </a:t>
            </a:r>
            <a:r>
              <a:rPr lang="en-US" sz="2400" b="1" dirty="0" err="1">
                <a:latin typeface="Comic Sans MS" panose="030F0702030302020204" pitchFamily="66" charset="0"/>
              </a:rPr>
              <a:t>организују</a:t>
            </a:r>
            <a:r>
              <a:rPr lang="en-US" sz="2400" b="1" dirty="0">
                <a:latin typeface="Comic Sans MS" panose="030F0702030302020204" pitchFamily="66" charset="0"/>
              </a:rPr>
              <a:t> </a:t>
            </a:r>
            <a:r>
              <a:rPr lang="en-US" sz="2400" b="1" dirty="0" err="1">
                <a:latin typeface="Comic Sans MS" panose="030F0702030302020204" pitchFamily="66" charset="0"/>
              </a:rPr>
              <a:t>превоз</a:t>
            </a:r>
            <a:r>
              <a:rPr lang="en-US" sz="2400" b="1" dirty="0">
                <a:latin typeface="Comic Sans MS" panose="030F0702030302020204" pitchFamily="66" charset="0"/>
              </a:rPr>
              <a:t> </a:t>
            </a:r>
            <a:r>
              <a:rPr lang="en-US" sz="2400" b="1" dirty="0" err="1">
                <a:latin typeface="Comic Sans MS" panose="030F0702030302020204" pitchFamily="66" charset="0"/>
              </a:rPr>
              <a:t>или</a:t>
            </a:r>
            <a:r>
              <a:rPr lang="en-US" sz="2400" b="1" dirty="0">
                <a:latin typeface="Comic Sans MS" panose="030F0702030302020204" pitchFamily="66" charset="0"/>
              </a:rPr>
              <a:t> </a:t>
            </a:r>
            <a:r>
              <a:rPr lang="en-US" sz="2400" b="1" dirty="0" err="1">
                <a:latin typeface="Comic Sans MS" panose="030F0702030302020204" pitchFamily="66" charset="0"/>
              </a:rPr>
              <a:t>непосредно</a:t>
            </a:r>
            <a:r>
              <a:rPr lang="en-US" sz="2400" b="1" dirty="0">
                <a:latin typeface="Comic Sans MS" panose="030F0702030302020204" pitchFamily="66" charset="0"/>
              </a:rPr>
              <a:t> </a:t>
            </a:r>
            <a:r>
              <a:rPr lang="en-US" sz="2400" b="1" dirty="0" err="1">
                <a:latin typeface="Comic Sans MS" panose="030F0702030302020204" pitchFamily="66" charset="0"/>
              </a:rPr>
              <a:t>врше</a:t>
            </a:r>
            <a:r>
              <a:rPr lang="en-US" sz="2400" b="1" dirty="0">
                <a:latin typeface="Comic Sans MS" panose="030F0702030302020204" pitchFamily="66" charset="0"/>
              </a:rPr>
              <a:t> </a:t>
            </a:r>
            <a:r>
              <a:rPr lang="en-US" sz="2400" b="1" dirty="0" err="1">
                <a:latin typeface="Comic Sans MS" panose="030F0702030302020204" pitchFamily="66" charset="0"/>
              </a:rPr>
              <a:t>експлоатацију</a:t>
            </a:r>
            <a:r>
              <a:rPr lang="en-US" sz="2400" b="1" dirty="0">
                <a:latin typeface="Comic Sans MS" panose="030F0702030302020204" pitchFamily="66" charset="0"/>
              </a:rPr>
              <a:t>.</a:t>
            </a:r>
          </a:p>
          <a:p>
            <a:endParaRPr lang="sr-Cyrl-RS" dirty="0"/>
          </a:p>
          <a:p>
            <a:r>
              <a:rPr lang="ru-RU" b="1" dirty="0">
                <a:latin typeface="Comic Sans MS" panose="030F0702030302020204" pitchFamily="66" charset="0"/>
              </a:rPr>
              <a:t>Неретко су то особе блиске жртви, особе у које жртва има поверења, које могу са њом бити у крвном сродству.</a:t>
            </a:r>
          </a:p>
          <a:p>
            <a:r>
              <a:rPr lang="ru-RU" b="1" dirty="0">
                <a:latin typeface="Comic Sans MS" panose="030F0702030302020204" pitchFamily="66" charset="0"/>
              </a:rPr>
              <a:t>Такође, то могу бити и непознате особе коју жртва упознаје док нпр. тражи запослење, понуду за брак или могућност за школовање у другој земљи, граду и сл.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30792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Comic Sans MS" panose="030F0702030302020204" pitchFamily="66" charset="0"/>
              </a:rPr>
              <a:t>Начини на који трговци људима контролишу своје жртве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Comic Sans MS" panose="030F0702030302020204" pitchFamily="66" charset="0"/>
              </a:rPr>
              <a:t>Начини експлоатације могу бити различити и у зависности од тога да ли је реч о сексуалној експлоатацији, принудном раду или просјачењу.</a:t>
            </a:r>
          </a:p>
          <a:p>
            <a:r>
              <a:rPr lang="en-US" dirty="0" err="1">
                <a:latin typeface="Comic Sans MS" panose="030F0702030302020204" pitchFamily="66" charset="0"/>
              </a:rPr>
              <a:t>Трговци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људима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примењују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различите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облике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насиља</a:t>
            </a:r>
            <a:r>
              <a:rPr lang="en-US" dirty="0">
                <a:latin typeface="Comic Sans MS" panose="030F0702030302020204" pitchFamily="66" charset="0"/>
              </a:rPr>
              <a:t> у </a:t>
            </a:r>
            <a:r>
              <a:rPr lang="en-US" dirty="0" err="1">
                <a:latin typeface="Comic Sans MS" panose="030F0702030302020204" pitchFamily="66" charset="0"/>
              </a:rPr>
              <a:t>циљу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успостављања</a:t>
            </a:r>
            <a:r>
              <a:rPr lang="en-US" dirty="0">
                <a:latin typeface="Comic Sans MS" panose="030F0702030302020204" pitchFamily="66" charset="0"/>
              </a:rPr>
              <a:t> и </a:t>
            </a:r>
            <a:r>
              <a:rPr lang="en-US" dirty="0" err="1">
                <a:latin typeface="Comic Sans MS" panose="030F0702030302020204" pitchFamily="66" charset="0"/>
              </a:rPr>
              <a:t>одржавања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контроле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над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жртвом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трговине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људима</a:t>
            </a:r>
            <a:r>
              <a:rPr lang="sr-Cyrl-RS" dirty="0">
                <a:latin typeface="Comic Sans MS" panose="030F0702030302020204" pitchFamily="66" charset="0"/>
              </a:rPr>
              <a:t> (</a:t>
            </a:r>
            <a:r>
              <a:rPr lang="sr-Latn-RS" b="1" dirty="0">
                <a:latin typeface="Comic Sans MS" panose="030F0702030302020204" pitchFamily="66" charset="0"/>
              </a:rPr>
              <a:t>o</a:t>
            </a:r>
            <a:r>
              <a:rPr lang="en-US" b="1" dirty="0" err="1">
                <a:latin typeface="Comic Sans MS" panose="030F0702030302020204" pitchFamily="66" charset="0"/>
              </a:rPr>
              <a:t>дузимање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личних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докумената</a:t>
            </a:r>
            <a:r>
              <a:rPr lang="sr-Cyrl-RS" b="1" dirty="0">
                <a:latin typeface="Comic Sans MS" panose="030F0702030302020204" pitchFamily="66" charset="0"/>
              </a:rPr>
              <a:t>, п</a:t>
            </a:r>
            <a:r>
              <a:rPr lang="en-US" b="1" dirty="0" err="1">
                <a:latin typeface="Comic Sans MS" panose="030F0702030302020204" pitchFamily="66" charset="0"/>
              </a:rPr>
              <a:t>ретња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насиљем</a:t>
            </a:r>
            <a:r>
              <a:rPr lang="en-US" b="1" dirty="0">
                <a:latin typeface="Comic Sans MS" panose="030F0702030302020204" pitchFamily="66" charset="0"/>
              </a:rPr>
              <a:t>, </a:t>
            </a:r>
            <a:r>
              <a:rPr lang="en-US" b="1" dirty="0" err="1">
                <a:latin typeface="Comic Sans MS" panose="030F0702030302020204" pitchFamily="66" charset="0"/>
              </a:rPr>
              <a:t>уцењивање</a:t>
            </a:r>
            <a:r>
              <a:rPr lang="en-US" b="1" dirty="0">
                <a:latin typeface="Comic Sans MS" panose="030F0702030302020204" pitchFamily="66" charset="0"/>
              </a:rPr>
              <a:t> и </a:t>
            </a:r>
            <a:r>
              <a:rPr lang="en-US" b="1" dirty="0" err="1">
                <a:latin typeface="Comic Sans MS" panose="030F0702030302020204" pitchFamily="66" charset="0"/>
              </a:rPr>
              <a:t>манипулација</a:t>
            </a:r>
            <a:r>
              <a:rPr lang="sr-Cyrl-RS" b="1" dirty="0">
                <a:latin typeface="Comic Sans MS" panose="030F0702030302020204" pitchFamily="66" charset="0"/>
              </a:rPr>
              <a:t>; и</a:t>
            </a:r>
            <a:r>
              <a:rPr lang="en-US" b="1" dirty="0" err="1">
                <a:latin typeface="Comic Sans MS" panose="030F0702030302020204" pitchFamily="66" charset="0"/>
              </a:rPr>
              <a:t>золација</a:t>
            </a:r>
            <a:r>
              <a:rPr lang="sr-Cyrl-RS" dirty="0">
                <a:latin typeface="Comic Sans MS" panose="030F0702030302020204" pitchFamily="66" charset="0"/>
              </a:rPr>
              <a:t>; д</a:t>
            </a:r>
            <a:r>
              <a:rPr lang="en-US" b="1" dirty="0" err="1">
                <a:latin typeface="Comic Sans MS" panose="030F0702030302020204" pitchFamily="66" charset="0"/>
              </a:rPr>
              <a:t>ужничко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ропство</a:t>
            </a:r>
            <a:r>
              <a:rPr lang="sr-Cyrl-RS" b="1" dirty="0">
                <a:latin typeface="Comic Sans MS" panose="030F0702030302020204" pitchFamily="66" charset="0"/>
              </a:rPr>
              <a:t>; о</a:t>
            </a:r>
            <a:r>
              <a:rPr lang="en-US" b="1" dirty="0" err="1">
                <a:latin typeface="Comic Sans MS" panose="030F0702030302020204" pitchFamily="66" charset="0"/>
              </a:rPr>
              <a:t>двођење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из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земље</a:t>
            </a:r>
            <a:r>
              <a:rPr lang="en-US" b="1" dirty="0">
                <a:latin typeface="Comic Sans MS" panose="030F0702030302020204" pitchFamily="66" charset="0"/>
              </a:rPr>
              <a:t> у </a:t>
            </a:r>
            <a:r>
              <a:rPr lang="en-US" b="1" dirty="0" err="1">
                <a:latin typeface="Comic Sans MS" panose="030F0702030302020204" pitchFamily="66" charset="0"/>
              </a:rPr>
              <a:t>другу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страну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земљу</a:t>
            </a:r>
            <a:r>
              <a:rPr lang="sr-Cyrl-RS" b="1" dirty="0">
                <a:latin typeface="Comic Sans MS" panose="030F0702030302020204" pitchFamily="66" charset="0"/>
              </a:rPr>
              <a:t>).</a:t>
            </a:r>
            <a:endParaRPr lang="en-US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0056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>
                <a:latin typeface="Comic Sans MS" panose="030F0702030302020204" pitchFamily="66" charset="0"/>
              </a:rPr>
              <a:t>Жртве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трговине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људима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b="1" dirty="0" err="1">
                <a:latin typeface="Comic Sans MS" panose="030F0702030302020204" pitchFamily="66" charset="0"/>
              </a:rPr>
              <a:t>Било</a:t>
            </a:r>
            <a:r>
              <a:rPr lang="en-US" sz="2000" b="1" dirty="0">
                <a:latin typeface="Comic Sans MS" panose="030F0702030302020204" pitchFamily="66" charset="0"/>
              </a:rPr>
              <a:t> </a:t>
            </a:r>
            <a:r>
              <a:rPr lang="en-US" sz="2000" b="1" dirty="0" err="1">
                <a:latin typeface="Comic Sans MS" panose="030F0702030302020204" pitchFamily="66" charset="0"/>
              </a:rPr>
              <a:t>ко</a:t>
            </a:r>
            <a:r>
              <a:rPr lang="en-US" sz="2000" b="1" dirty="0">
                <a:latin typeface="Comic Sans MS" panose="030F0702030302020204" pitchFamily="66" charset="0"/>
              </a:rPr>
              <a:t> </a:t>
            </a:r>
            <a:r>
              <a:rPr lang="en-US" sz="2000" b="1" dirty="0" err="1">
                <a:latin typeface="Comic Sans MS" panose="030F0702030302020204" pitchFamily="66" charset="0"/>
              </a:rPr>
              <a:t>може</a:t>
            </a:r>
            <a:r>
              <a:rPr lang="en-US" sz="2000" b="1" dirty="0">
                <a:latin typeface="Comic Sans MS" panose="030F0702030302020204" pitchFamily="66" charset="0"/>
              </a:rPr>
              <a:t> </a:t>
            </a:r>
            <a:r>
              <a:rPr lang="en-US" sz="2000" b="1" dirty="0" err="1">
                <a:latin typeface="Comic Sans MS" panose="030F0702030302020204" pitchFamily="66" charset="0"/>
              </a:rPr>
              <a:t>бити</a:t>
            </a:r>
            <a:r>
              <a:rPr lang="en-US" sz="2000" b="1" dirty="0">
                <a:latin typeface="Comic Sans MS" panose="030F0702030302020204" pitchFamily="66" charset="0"/>
              </a:rPr>
              <a:t> </a:t>
            </a:r>
            <a:r>
              <a:rPr lang="en-US" sz="2000" b="1" dirty="0" err="1">
                <a:latin typeface="Comic Sans MS" panose="030F0702030302020204" pitchFamily="66" charset="0"/>
              </a:rPr>
              <a:t>жртва</a:t>
            </a:r>
            <a:r>
              <a:rPr lang="en-US" sz="2000" b="1" dirty="0">
                <a:latin typeface="Comic Sans MS" panose="030F0702030302020204" pitchFamily="66" charset="0"/>
              </a:rPr>
              <a:t> </a:t>
            </a:r>
            <a:r>
              <a:rPr lang="en-US" sz="2000" b="1" dirty="0" err="1">
                <a:latin typeface="Comic Sans MS" panose="030F0702030302020204" pitchFamily="66" charset="0"/>
              </a:rPr>
              <a:t>трговине</a:t>
            </a:r>
            <a:r>
              <a:rPr lang="en-US" sz="2000" b="1" dirty="0">
                <a:latin typeface="Comic Sans MS" panose="030F0702030302020204" pitchFamily="66" charset="0"/>
              </a:rPr>
              <a:t> </a:t>
            </a:r>
            <a:r>
              <a:rPr lang="en-US" sz="2000" b="1" dirty="0" err="1">
                <a:latin typeface="Comic Sans MS" panose="030F0702030302020204" pitchFamily="66" charset="0"/>
              </a:rPr>
              <a:t>људима</a:t>
            </a:r>
            <a:r>
              <a:rPr lang="en-US" sz="2000" dirty="0">
                <a:latin typeface="Comic Sans MS" panose="030F0702030302020204" pitchFamily="66" charset="0"/>
              </a:rPr>
              <a:t>, </a:t>
            </a:r>
            <a:r>
              <a:rPr lang="en-US" sz="2000" dirty="0" err="1">
                <a:latin typeface="Comic Sans MS" panose="030F0702030302020204" pitchFamily="66" charset="0"/>
              </a:rPr>
              <a:t>без</a:t>
            </a:r>
            <a:r>
              <a:rPr lang="en-US" sz="2000" dirty="0">
                <a:latin typeface="Comic Sans MS" panose="030F0702030302020204" pitchFamily="66" charset="0"/>
              </a:rPr>
              <a:t> </a:t>
            </a:r>
            <a:r>
              <a:rPr lang="en-US" sz="2000" dirty="0" err="1">
                <a:latin typeface="Comic Sans MS" panose="030F0702030302020204" pitchFamily="66" charset="0"/>
              </a:rPr>
              <a:t>обзира</a:t>
            </a:r>
            <a:r>
              <a:rPr lang="en-US" sz="2000" dirty="0">
                <a:latin typeface="Comic Sans MS" panose="030F0702030302020204" pitchFamily="66" charset="0"/>
              </a:rPr>
              <a:t> </a:t>
            </a:r>
            <a:r>
              <a:rPr lang="en-US" sz="2000" dirty="0" err="1">
                <a:latin typeface="Comic Sans MS" panose="030F0702030302020204" pitchFamily="66" charset="0"/>
              </a:rPr>
              <a:t>на</a:t>
            </a:r>
            <a:r>
              <a:rPr lang="en-US" sz="2000" dirty="0">
                <a:latin typeface="Comic Sans MS" panose="030F0702030302020204" pitchFamily="66" charset="0"/>
              </a:rPr>
              <a:t> </a:t>
            </a:r>
            <a:r>
              <a:rPr lang="en-US" sz="2000" dirty="0" err="1">
                <a:latin typeface="Comic Sans MS" panose="030F0702030302020204" pitchFamily="66" charset="0"/>
              </a:rPr>
              <a:t>пол</a:t>
            </a:r>
            <a:r>
              <a:rPr lang="en-US" sz="2000" dirty="0">
                <a:latin typeface="Comic Sans MS" panose="030F0702030302020204" pitchFamily="66" charset="0"/>
              </a:rPr>
              <a:t>, </a:t>
            </a:r>
            <a:r>
              <a:rPr lang="en-US" sz="2000" dirty="0" err="1">
                <a:latin typeface="Comic Sans MS" panose="030F0702030302020204" pitchFamily="66" charset="0"/>
              </a:rPr>
              <a:t>узраст</a:t>
            </a:r>
            <a:r>
              <a:rPr lang="en-US" sz="2000" dirty="0">
                <a:latin typeface="Comic Sans MS" panose="030F0702030302020204" pitchFamily="66" charset="0"/>
              </a:rPr>
              <a:t>, </a:t>
            </a:r>
            <a:r>
              <a:rPr lang="en-US" sz="2000" dirty="0" err="1">
                <a:latin typeface="Comic Sans MS" panose="030F0702030302020204" pitchFamily="66" charset="0"/>
              </a:rPr>
              <a:t>порекло</a:t>
            </a:r>
            <a:r>
              <a:rPr lang="en-US" sz="2000" dirty="0">
                <a:latin typeface="Comic Sans MS" panose="030F0702030302020204" pitchFamily="66" charset="0"/>
              </a:rPr>
              <a:t>, </a:t>
            </a:r>
            <a:r>
              <a:rPr lang="en-US" sz="2000" dirty="0" err="1">
                <a:latin typeface="Comic Sans MS" panose="030F0702030302020204" pitchFamily="66" charset="0"/>
              </a:rPr>
              <a:t>друштвено-економски</a:t>
            </a:r>
            <a:r>
              <a:rPr lang="en-US" sz="2000" dirty="0">
                <a:latin typeface="Comic Sans MS" panose="030F0702030302020204" pitchFamily="66" charset="0"/>
              </a:rPr>
              <a:t> </a:t>
            </a:r>
            <a:r>
              <a:rPr lang="en-US" sz="2000" dirty="0" err="1">
                <a:latin typeface="Comic Sans MS" panose="030F0702030302020204" pitchFamily="66" charset="0"/>
              </a:rPr>
              <a:t>статус</a:t>
            </a:r>
            <a:r>
              <a:rPr lang="en-US" sz="2000" dirty="0">
                <a:latin typeface="Comic Sans MS" panose="030F0702030302020204" pitchFamily="66" charset="0"/>
              </a:rPr>
              <a:t>, </a:t>
            </a:r>
            <a:r>
              <a:rPr lang="en-US" sz="2000" dirty="0" err="1">
                <a:latin typeface="Comic Sans MS" panose="030F0702030302020204" pitchFamily="66" charset="0"/>
              </a:rPr>
              <a:t>образовање</a:t>
            </a:r>
            <a:r>
              <a:rPr lang="en-US" sz="2000" dirty="0">
                <a:latin typeface="Comic Sans MS" panose="030F0702030302020204" pitchFamily="66" charset="0"/>
              </a:rPr>
              <a:t> и </a:t>
            </a:r>
            <a:r>
              <a:rPr lang="en-US" sz="2000" dirty="0" err="1">
                <a:latin typeface="Comic Sans MS" panose="030F0702030302020204" pitchFamily="66" charset="0"/>
              </a:rPr>
              <a:t>друга</a:t>
            </a:r>
            <a:r>
              <a:rPr lang="en-US" sz="2000" dirty="0">
                <a:latin typeface="Comic Sans MS" panose="030F0702030302020204" pitchFamily="66" charset="0"/>
              </a:rPr>
              <a:t> </a:t>
            </a:r>
            <a:r>
              <a:rPr lang="en-US" sz="2000" dirty="0" err="1">
                <a:latin typeface="Comic Sans MS" panose="030F0702030302020204" pitchFamily="66" charset="0"/>
              </a:rPr>
              <a:t>лична</a:t>
            </a:r>
            <a:r>
              <a:rPr lang="en-US" sz="2000" dirty="0">
                <a:latin typeface="Comic Sans MS" panose="030F0702030302020204" pitchFamily="66" charset="0"/>
              </a:rPr>
              <a:t> </a:t>
            </a:r>
            <a:r>
              <a:rPr lang="en-US" sz="2000" dirty="0" err="1">
                <a:latin typeface="Comic Sans MS" panose="030F0702030302020204" pitchFamily="66" charset="0"/>
              </a:rPr>
              <a:t>својства</a:t>
            </a:r>
            <a:r>
              <a:rPr lang="en-US" sz="2000" dirty="0">
                <a:latin typeface="Comic Sans MS" panose="030F0702030302020204" pitchFamily="66" charset="0"/>
              </a:rPr>
              <a:t>. </a:t>
            </a:r>
            <a:r>
              <a:rPr lang="en-US" sz="2000" dirty="0" err="1">
                <a:latin typeface="Comic Sans MS" panose="030F0702030302020204" pitchFamily="66" charset="0"/>
              </a:rPr>
              <a:t>Чешће</a:t>
            </a:r>
            <a:r>
              <a:rPr lang="en-US" sz="2000" dirty="0">
                <a:latin typeface="Comic Sans MS" panose="030F0702030302020204" pitchFamily="66" charset="0"/>
              </a:rPr>
              <a:t> </a:t>
            </a:r>
            <a:r>
              <a:rPr lang="en-US" sz="2000" dirty="0" err="1">
                <a:latin typeface="Comic Sans MS" panose="030F0702030302020204" pitchFamily="66" charset="0"/>
              </a:rPr>
              <a:t>се</a:t>
            </a:r>
            <a:r>
              <a:rPr lang="en-US" sz="2000" dirty="0">
                <a:latin typeface="Comic Sans MS" panose="030F0702030302020204" pitchFamily="66" charset="0"/>
              </a:rPr>
              <a:t> </a:t>
            </a:r>
            <a:r>
              <a:rPr lang="en-US" sz="2000" dirty="0" err="1">
                <a:latin typeface="Comic Sans MS" panose="030F0702030302020204" pitchFamily="66" charset="0"/>
              </a:rPr>
              <a:t>ради</a:t>
            </a:r>
            <a:r>
              <a:rPr lang="en-US" sz="2000" dirty="0">
                <a:latin typeface="Comic Sans MS" panose="030F0702030302020204" pitchFamily="66" charset="0"/>
              </a:rPr>
              <a:t> о </a:t>
            </a:r>
            <a:r>
              <a:rPr lang="en-US" sz="2000" dirty="0" err="1">
                <a:latin typeface="Comic Sans MS" panose="030F0702030302020204" pitchFamily="66" charset="0"/>
              </a:rPr>
              <a:t>особама</a:t>
            </a:r>
            <a:r>
              <a:rPr lang="en-US" sz="2000" dirty="0">
                <a:latin typeface="Comic Sans MS" panose="030F0702030302020204" pitchFamily="66" charset="0"/>
              </a:rPr>
              <a:t> </a:t>
            </a:r>
            <a:r>
              <a:rPr lang="en-US" sz="2000" dirty="0" err="1">
                <a:latin typeface="Comic Sans MS" panose="030F0702030302020204" pitchFamily="66" charset="0"/>
              </a:rPr>
              <a:t>из</a:t>
            </a:r>
            <a:r>
              <a:rPr lang="en-US" sz="2000" dirty="0">
                <a:latin typeface="Comic Sans MS" panose="030F0702030302020204" pitchFamily="66" charset="0"/>
              </a:rPr>
              <a:t> </a:t>
            </a:r>
            <a:r>
              <a:rPr lang="en-US" sz="2000" dirty="0" err="1">
                <a:latin typeface="Comic Sans MS" panose="030F0702030302020204" pitchFamily="66" charset="0"/>
              </a:rPr>
              <a:t>депривираног</a:t>
            </a:r>
            <a:r>
              <a:rPr lang="en-US" sz="2000" dirty="0">
                <a:latin typeface="Comic Sans MS" panose="030F0702030302020204" pitchFamily="66" charset="0"/>
              </a:rPr>
              <a:t> </a:t>
            </a:r>
            <a:r>
              <a:rPr lang="en-US" sz="2000" dirty="0" err="1">
                <a:latin typeface="Comic Sans MS" panose="030F0702030302020204" pitchFamily="66" charset="0"/>
              </a:rPr>
              <a:t>друштвено-економског</a:t>
            </a:r>
            <a:r>
              <a:rPr lang="en-US" sz="2000" dirty="0">
                <a:latin typeface="Comic Sans MS" panose="030F0702030302020204" pitchFamily="66" charset="0"/>
              </a:rPr>
              <a:t> </a:t>
            </a:r>
            <a:r>
              <a:rPr lang="en-US" sz="2000" dirty="0" err="1">
                <a:latin typeface="Comic Sans MS" panose="030F0702030302020204" pitchFamily="66" charset="0"/>
              </a:rPr>
              <a:t>окружења</a:t>
            </a:r>
            <a:r>
              <a:rPr lang="en-US" sz="2000" dirty="0">
                <a:latin typeface="Comic Sans MS" panose="030F0702030302020204" pitchFamily="66" charset="0"/>
              </a:rPr>
              <a:t> </a:t>
            </a:r>
            <a:r>
              <a:rPr lang="en-US" sz="2000" dirty="0" err="1">
                <a:latin typeface="Comic Sans MS" panose="030F0702030302020204" pitchFamily="66" charset="0"/>
              </a:rPr>
              <a:t>иако</a:t>
            </a:r>
            <a:r>
              <a:rPr lang="en-US" sz="2000" dirty="0">
                <a:latin typeface="Comic Sans MS" panose="030F0702030302020204" pitchFamily="66" charset="0"/>
              </a:rPr>
              <a:t> </a:t>
            </a:r>
            <a:r>
              <a:rPr lang="en-US" sz="2000" dirty="0" err="1">
                <a:latin typeface="Comic Sans MS" panose="030F0702030302020204" pitchFamily="66" charset="0"/>
              </a:rPr>
              <a:t>се</a:t>
            </a:r>
            <a:r>
              <a:rPr lang="en-US" sz="2000" dirty="0">
                <a:latin typeface="Comic Sans MS" panose="030F0702030302020204" pitchFamily="66" charset="0"/>
              </a:rPr>
              <a:t> </a:t>
            </a:r>
            <a:r>
              <a:rPr lang="en-US" sz="2000" dirty="0" err="1">
                <a:latin typeface="Comic Sans MS" panose="030F0702030302020204" pitchFamily="66" charset="0"/>
              </a:rPr>
              <a:t>било</a:t>
            </a:r>
            <a:r>
              <a:rPr lang="en-US" sz="2000" dirty="0">
                <a:latin typeface="Comic Sans MS" panose="030F0702030302020204" pitchFamily="66" charset="0"/>
              </a:rPr>
              <a:t> </a:t>
            </a:r>
            <a:r>
              <a:rPr lang="en-US" sz="2000" dirty="0" err="1">
                <a:latin typeface="Comic Sans MS" panose="030F0702030302020204" pitchFamily="66" charset="0"/>
              </a:rPr>
              <a:t>ко</a:t>
            </a:r>
            <a:r>
              <a:rPr lang="en-US" sz="2000" dirty="0">
                <a:latin typeface="Comic Sans MS" panose="030F0702030302020204" pitchFamily="66" charset="0"/>
              </a:rPr>
              <a:t> </a:t>
            </a:r>
            <a:r>
              <a:rPr lang="en-US" sz="2000" dirty="0" err="1">
                <a:latin typeface="Comic Sans MS" panose="030F0702030302020204" pitchFamily="66" charset="0"/>
              </a:rPr>
              <a:t>може</a:t>
            </a:r>
            <a:r>
              <a:rPr lang="en-US" sz="2000" dirty="0">
                <a:latin typeface="Comic Sans MS" panose="030F0702030302020204" pitchFamily="66" charset="0"/>
              </a:rPr>
              <a:t> </a:t>
            </a:r>
            <a:r>
              <a:rPr lang="en-US" sz="2000" dirty="0" err="1">
                <a:latin typeface="Comic Sans MS" panose="030F0702030302020204" pitchFamily="66" charset="0"/>
              </a:rPr>
              <a:t>наћи</a:t>
            </a:r>
            <a:r>
              <a:rPr lang="en-US" sz="2000" dirty="0">
                <a:latin typeface="Comic Sans MS" panose="030F0702030302020204" pitchFamily="66" charset="0"/>
              </a:rPr>
              <a:t> у </a:t>
            </a:r>
            <a:r>
              <a:rPr lang="en-US" sz="2000" dirty="0" err="1">
                <a:latin typeface="Comic Sans MS" panose="030F0702030302020204" pitchFamily="66" charset="0"/>
              </a:rPr>
              <a:t>ланцу</a:t>
            </a:r>
            <a:r>
              <a:rPr lang="en-US" sz="2000" dirty="0">
                <a:latin typeface="Comic Sans MS" panose="030F0702030302020204" pitchFamily="66" charset="0"/>
              </a:rPr>
              <a:t> </a:t>
            </a:r>
            <a:r>
              <a:rPr lang="en-US" sz="2000" dirty="0" err="1">
                <a:latin typeface="Comic Sans MS" panose="030F0702030302020204" pitchFamily="66" charset="0"/>
              </a:rPr>
              <a:t>трговине</a:t>
            </a:r>
            <a:r>
              <a:rPr lang="en-US" sz="2000" dirty="0">
                <a:latin typeface="Comic Sans MS" panose="030F0702030302020204" pitchFamily="66" charset="0"/>
              </a:rPr>
              <a:t> </a:t>
            </a:r>
            <a:r>
              <a:rPr lang="en-US" sz="2000" dirty="0" err="1">
                <a:latin typeface="Comic Sans MS" panose="030F0702030302020204" pitchFamily="66" charset="0"/>
              </a:rPr>
              <a:t>људима</a:t>
            </a:r>
            <a:r>
              <a:rPr lang="en-US" sz="2000" dirty="0">
                <a:latin typeface="Comic Sans MS" panose="030F0702030302020204" pitchFamily="66" charset="0"/>
              </a:rPr>
              <a:t>.</a:t>
            </a:r>
          </a:p>
          <a:p>
            <a:r>
              <a:rPr lang="en-US" sz="2000" dirty="0" err="1">
                <a:latin typeface="Comic Sans MS" panose="030F0702030302020204" pitchFamily="66" charset="0"/>
              </a:rPr>
              <a:t>Према</a:t>
            </a:r>
            <a:r>
              <a:rPr lang="en-US" sz="2000" dirty="0">
                <a:latin typeface="Comic Sans MS" panose="030F0702030302020204" pitchFamily="66" charset="0"/>
              </a:rPr>
              <a:t> </a:t>
            </a:r>
            <a:r>
              <a:rPr lang="en-US" sz="2000" dirty="0" err="1">
                <a:latin typeface="Comic Sans MS" panose="030F0702030302020204" pitchFamily="66" charset="0"/>
              </a:rPr>
              <a:t>расположивим</a:t>
            </a:r>
            <a:r>
              <a:rPr lang="en-US" sz="2000" dirty="0">
                <a:latin typeface="Comic Sans MS" panose="030F0702030302020204" pitchFamily="66" charset="0"/>
              </a:rPr>
              <a:t>  </a:t>
            </a:r>
            <a:r>
              <a:rPr lang="en-US" sz="2000" dirty="0" err="1">
                <a:latin typeface="Comic Sans MS" panose="030F0702030302020204" pitchFamily="66" charset="0"/>
              </a:rPr>
              <a:t>подацима</a:t>
            </a:r>
            <a:r>
              <a:rPr lang="en-US" sz="2000" dirty="0">
                <a:latin typeface="Comic Sans MS" panose="030F0702030302020204" pitchFamily="66" charset="0"/>
              </a:rPr>
              <a:t> </a:t>
            </a:r>
            <a:r>
              <a:rPr lang="en-US" sz="2000" b="1" dirty="0" err="1">
                <a:latin typeface="Comic Sans MS" panose="030F0702030302020204" pitchFamily="66" charset="0"/>
              </a:rPr>
              <a:t>претходно</a:t>
            </a:r>
            <a:r>
              <a:rPr lang="en-US" sz="2000" b="1" dirty="0">
                <a:latin typeface="Comic Sans MS" panose="030F0702030302020204" pitchFamily="66" charset="0"/>
              </a:rPr>
              <a:t> </a:t>
            </a:r>
            <a:r>
              <a:rPr lang="en-US" sz="2000" b="1" dirty="0" err="1">
                <a:latin typeface="Comic Sans MS" panose="030F0702030302020204" pitchFamily="66" charset="0"/>
              </a:rPr>
              <a:t>искуство</a:t>
            </a:r>
            <a:r>
              <a:rPr lang="en-US" sz="2000" b="1" dirty="0">
                <a:latin typeface="Comic Sans MS" panose="030F0702030302020204" pitchFamily="66" charset="0"/>
              </a:rPr>
              <a:t> </a:t>
            </a:r>
            <a:r>
              <a:rPr lang="en-US" sz="2000" b="1" dirty="0" err="1">
                <a:latin typeface="Comic Sans MS" panose="030F0702030302020204" pitchFamily="66" charset="0"/>
              </a:rPr>
              <a:t>насиља</a:t>
            </a:r>
            <a:r>
              <a:rPr lang="en-US" sz="2000" b="1" dirty="0">
                <a:latin typeface="Comic Sans MS" panose="030F0702030302020204" pitchFamily="66" charset="0"/>
              </a:rPr>
              <a:t> </a:t>
            </a:r>
            <a:r>
              <a:rPr lang="en-US" sz="2000" dirty="0">
                <a:latin typeface="Comic Sans MS" panose="030F0702030302020204" pitchFamily="66" charset="0"/>
              </a:rPr>
              <a:t>(</a:t>
            </a:r>
            <a:r>
              <a:rPr lang="en-US" sz="2000" dirty="0" err="1">
                <a:latin typeface="Comic Sans MS" panose="030F0702030302020204" pitchFamily="66" charset="0"/>
              </a:rPr>
              <a:t>насиља</a:t>
            </a:r>
            <a:r>
              <a:rPr lang="en-US" sz="2000" dirty="0">
                <a:latin typeface="Comic Sans MS" panose="030F0702030302020204" pitchFamily="66" charset="0"/>
              </a:rPr>
              <a:t> у </a:t>
            </a:r>
            <a:r>
              <a:rPr lang="en-US" sz="2000" dirty="0" err="1">
                <a:latin typeface="Comic Sans MS" panose="030F0702030302020204" pitchFamily="66" charset="0"/>
              </a:rPr>
              <a:t>породици</a:t>
            </a:r>
            <a:r>
              <a:rPr lang="en-US" sz="2000" dirty="0">
                <a:latin typeface="Comic Sans MS" panose="030F0702030302020204" pitchFamily="66" charset="0"/>
              </a:rPr>
              <a:t>, </a:t>
            </a:r>
            <a:r>
              <a:rPr lang="en-US" sz="2000" dirty="0" err="1">
                <a:latin typeface="Comic Sans MS" panose="030F0702030302020204" pitchFamily="66" charset="0"/>
              </a:rPr>
              <a:t>партнерског</a:t>
            </a:r>
            <a:r>
              <a:rPr lang="en-US" sz="2000" dirty="0">
                <a:latin typeface="Comic Sans MS" panose="030F0702030302020204" pitchFamily="66" charset="0"/>
              </a:rPr>
              <a:t> </a:t>
            </a:r>
            <a:r>
              <a:rPr lang="en-US" sz="2000" dirty="0" err="1">
                <a:latin typeface="Comic Sans MS" panose="030F0702030302020204" pitchFamily="66" charset="0"/>
              </a:rPr>
              <a:t>насиља</a:t>
            </a:r>
            <a:r>
              <a:rPr lang="en-US" sz="2000" dirty="0">
                <a:latin typeface="Comic Sans MS" panose="030F0702030302020204" pitchFamily="66" charset="0"/>
              </a:rPr>
              <a:t> и </a:t>
            </a:r>
            <a:r>
              <a:rPr lang="en-US" sz="2000" dirty="0" err="1">
                <a:latin typeface="Comic Sans MS" panose="030F0702030302020204" pitchFamily="66" charset="0"/>
              </a:rPr>
              <a:t>сл</a:t>
            </a:r>
            <a:r>
              <a:rPr lang="en-US" sz="2000" dirty="0">
                <a:latin typeface="Comic Sans MS" panose="030F0702030302020204" pitchFamily="66" charset="0"/>
              </a:rPr>
              <a:t>) </a:t>
            </a:r>
            <a:r>
              <a:rPr lang="en-US" sz="2000" dirty="0" err="1">
                <a:latin typeface="Comic Sans MS" panose="030F0702030302020204" pitchFamily="66" charset="0"/>
              </a:rPr>
              <a:t>често</a:t>
            </a:r>
            <a:r>
              <a:rPr lang="en-US" sz="2000" dirty="0">
                <a:latin typeface="Comic Sans MS" panose="030F0702030302020204" pitchFamily="66" charset="0"/>
              </a:rPr>
              <a:t>  </a:t>
            </a:r>
            <a:r>
              <a:rPr lang="en-US" sz="2000" dirty="0" err="1">
                <a:latin typeface="Comic Sans MS" panose="030F0702030302020204" pitchFamily="66" charset="0"/>
              </a:rPr>
              <a:t>се</a:t>
            </a:r>
            <a:r>
              <a:rPr lang="en-US" sz="2000" dirty="0">
                <a:latin typeface="Comic Sans MS" panose="030F0702030302020204" pitchFamily="66" charset="0"/>
              </a:rPr>
              <a:t> </a:t>
            </a:r>
            <a:r>
              <a:rPr lang="en-US" sz="2000" dirty="0" err="1">
                <a:latin typeface="Comic Sans MS" panose="030F0702030302020204" pitchFamily="66" charset="0"/>
              </a:rPr>
              <a:t>појављује</a:t>
            </a:r>
            <a:r>
              <a:rPr lang="en-US" sz="2000" dirty="0">
                <a:latin typeface="Comic Sans MS" panose="030F0702030302020204" pitchFamily="66" charset="0"/>
              </a:rPr>
              <a:t> </a:t>
            </a:r>
            <a:r>
              <a:rPr lang="en-US" sz="2000" dirty="0" err="1">
                <a:latin typeface="Comic Sans MS" panose="030F0702030302020204" pitchFamily="66" charset="0"/>
              </a:rPr>
              <a:t>као</a:t>
            </a:r>
            <a:r>
              <a:rPr lang="en-US" sz="2000" dirty="0">
                <a:latin typeface="Comic Sans MS" panose="030F0702030302020204" pitchFamily="66" charset="0"/>
              </a:rPr>
              <a:t> </a:t>
            </a:r>
            <a:r>
              <a:rPr lang="en-US" sz="2000" dirty="0" err="1">
                <a:latin typeface="Comic Sans MS" panose="030F0702030302020204" pitchFamily="66" charset="0"/>
              </a:rPr>
              <a:t>заједничка</a:t>
            </a:r>
            <a:r>
              <a:rPr lang="en-US" sz="2000" dirty="0">
                <a:latin typeface="Comic Sans MS" panose="030F0702030302020204" pitchFamily="66" charset="0"/>
              </a:rPr>
              <a:t> </a:t>
            </a:r>
            <a:r>
              <a:rPr lang="en-US" sz="2000" dirty="0" err="1">
                <a:latin typeface="Comic Sans MS" panose="030F0702030302020204" pitchFamily="66" charset="0"/>
              </a:rPr>
              <a:t>варијабла</a:t>
            </a:r>
            <a:r>
              <a:rPr lang="en-US" sz="2000" dirty="0">
                <a:latin typeface="Comic Sans MS" panose="030F0702030302020204" pitchFamily="66" charset="0"/>
              </a:rPr>
              <a:t>  у </a:t>
            </a:r>
            <a:r>
              <a:rPr lang="en-US" sz="2000" dirty="0" err="1">
                <a:latin typeface="Comic Sans MS" panose="030F0702030302020204" pitchFamily="66" charset="0"/>
              </a:rPr>
              <a:t>искуству</a:t>
            </a:r>
            <a:r>
              <a:rPr lang="en-US" sz="2000" dirty="0">
                <a:latin typeface="Comic Sans MS" panose="030F0702030302020204" pitchFamily="66" charset="0"/>
              </a:rPr>
              <a:t> </a:t>
            </a:r>
            <a:r>
              <a:rPr lang="en-US" sz="2000" dirty="0" err="1">
                <a:latin typeface="Comic Sans MS" panose="030F0702030302020204" pitchFamily="66" charset="0"/>
              </a:rPr>
              <a:t>жртава</a:t>
            </a:r>
            <a:r>
              <a:rPr lang="en-US" sz="2000" dirty="0">
                <a:latin typeface="Comic Sans MS" panose="030F0702030302020204" pitchFamily="66" charset="0"/>
              </a:rPr>
              <a:t> </a:t>
            </a:r>
            <a:r>
              <a:rPr lang="en-US" sz="2000" dirty="0" err="1">
                <a:latin typeface="Comic Sans MS" panose="030F0702030302020204" pitchFamily="66" charset="0"/>
              </a:rPr>
              <a:t>трговине</a:t>
            </a:r>
            <a:r>
              <a:rPr lang="en-US" sz="2000" dirty="0">
                <a:latin typeface="Comic Sans MS" panose="030F0702030302020204" pitchFamily="66" charset="0"/>
              </a:rPr>
              <a:t> </a:t>
            </a:r>
            <a:r>
              <a:rPr lang="en-US" sz="2000" dirty="0" err="1">
                <a:latin typeface="Comic Sans MS" panose="030F0702030302020204" pitchFamily="66" charset="0"/>
              </a:rPr>
              <a:t>људима</a:t>
            </a:r>
            <a:r>
              <a:rPr lang="en-US" sz="2000" dirty="0">
                <a:latin typeface="Comic Sans MS" panose="030F0702030302020204" pitchFamily="66" charset="0"/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29709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>
                <a:latin typeface="Comic Sans MS" panose="030F0702030302020204" pitchFamily="66" charset="0"/>
              </a:rPr>
              <a:t>Фактори ризика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214846"/>
            <a:ext cx="8915400" cy="5120640"/>
          </a:xfrm>
        </p:spPr>
        <p:txBody>
          <a:bodyPr>
            <a:normAutofit fontScale="92500" lnSpcReduction="10000"/>
          </a:bodyPr>
          <a:lstStyle/>
          <a:p>
            <a:endParaRPr lang="sr-Cyrl-RS" b="1" dirty="0">
              <a:latin typeface="Comic Sans MS" panose="030F0702030302020204" pitchFamily="66" charset="0"/>
            </a:endParaRPr>
          </a:p>
          <a:p>
            <a:r>
              <a:rPr lang="en-US" b="1" dirty="0" err="1">
                <a:latin typeface="Comic Sans MS" panose="030F0702030302020204" pitchFamily="66" charset="0"/>
              </a:rPr>
              <a:t>Постоје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извесни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фактори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ризика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који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особу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могу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да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учине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рањивијом</a:t>
            </a:r>
            <a:r>
              <a:rPr lang="en-US" b="1" dirty="0">
                <a:latin typeface="Comic Sans MS" panose="030F0702030302020204" pitchFamily="66" charset="0"/>
              </a:rPr>
              <a:t> и </a:t>
            </a:r>
            <a:r>
              <a:rPr lang="en-US" b="1" dirty="0" err="1">
                <a:latin typeface="Comic Sans MS" panose="030F0702030302020204" pitchFamily="66" charset="0"/>
              </a:rPr>
              <a:t>подложнијом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за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трговину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људима</a:t>
            </a:r>
            <a:r>
              <a:rPr lang="en-US" b="1" dirty="0">
                <a:latin typeface="Comic Sans MS" panose="030F0702030302020204" pitchFamily="66" charset="0"/>
              </a:rPr>
              <a:t>. </a:t>
            </a:r>
            <a:endParaRPr lang="sr-Cyrl-RS" b="1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sr-Cyrl-RS" b="1" u="sng" dirty="0">
                <a:latin typeface="Comic Sans MS" panose="030F0702030302020204" pitchFamily="66" charset="0"/>
              </a:rPr>
              <a:t>       Н</a:t>
            </a:r>
            <a:r>
              <a:rPr lang="en-US" b="1" u="sng" dirty="0" err="1">
                <a:latin typeface="Comic Sans MS" panose="030F0702030302020204" pitchFamily="66" charset="0"/>
              </a:rPr>
              <a:t>ајчешћи</a:t>
            </a:r>
            <a:r>
              <a:rPr lang="en-US" b="1" u="sng" dirty="0">
                <a:latin typeface="Comic Sans MS" panose="030F0702030302020204" pitchFamily="66" charset="0"/>
              </a:rPr>
              <a:t> </a:t>
            </a:r>
            <a:r>
              <a:rPr lang="en-US" b="1" u="sng" dirty="0" err="1">
                <a:latin typeface="Comic Sans MS" panose="030F0702030302020204" pitchFamily="66" charset="0"/>
              </a:rPr>
              <a:t>фактор</a:t>
            </a:r>
            <a:r>
              <a:rPr lang="sr-Cyrl-RS" b="1" u="sng" dirty="0">
                <a:latin typeface="Comic Sans MS" panose="030F0702030302020204" pitchFamily="66" charset="0"/>
              </a:rPr>
              <a:t>и</a:t>
            </a:r>
            <a:r>
              <a:rPr lang="en-US" b="1" u="sng" dirty="0">
                <a:latin typeface="Comic Sans MS" panose="030F0702030302020204" pitchFamily="66" charset="0"/>
              </a:rPr>
              <a:t> </a:t>
            </a:r>
            <a:r>
              <a:rPr lang="en-US" b="1" u="sng" dirty="0" err="1">
                <a:latin typeface="Comic Sans MS" panose="030F0702030302020204" pitchFamily="66" charset="0"/>
              </a:rPr>
              <a:t>рањивости</a:t>
            </a:r>
            <a:r>
              <a:rPr lang="en-US" b="1" u="sng" dirty="0">
                <a:latin typeface="Comic Sans MS" panose="030F0702030302020204" pitchFamily="66" charset="0"/>
              </a:rPr>
              <a:t> </a:t>
            </a:r>
            <a:r>
              <a:rPr lang="en-US" b="1" u="sng" dirty="0" err="1">
                <a:latin typeface="Comic Sans MS" panose="030F0702030302020204" pitchFamily="66" charset="0"/>
              </a:rPr>
              <a:t>су</a:t>
            </a:r>
            <a:r>
              <a:rPr lang="en-US" b="1" u="sng" dirty="0">
                <a:latin typeface="Comic Sans MS" panose="030F0702030302020204" pitchFamily="66" charset="0"/>
              </a:rPr>
              <a:t>:</a:t>
            </a:r>
            <a:endParaRPr lang="sr-Cyrl-RS" b="1" u="sng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sr-Cyrl-RS" b="1" dirty="0">
                <a:latin typeface="Comic Sans MS" panose="030F0702030302020204" pitchFamily="66" charset="0"/>
              </a:rPr>
              <a:t>-</a:t>
            </a:r>
            <a:r>
              <a:rPr lang="en-US" b="1" dirty="0" err="1">
                <a:latin typeface="Comic Sans MS" panose="030F0702030302020204" pitchFamily="66" charset="0"/>
              </a:rPr>
              <a:t>сиромаштво</a:t>
            </a:r>
            <a:r>
              <a:rPr lang="en-US" b="1" dirty="0">
                <a:latin typeface="Comic Sans MS" panose="030F0702030302020204" pitchFamily="66" charset="0"/>
              </a:rPr>
              <a:t>, </a:t>
            </a:r>
            <a:endParaRPr lang="sr-Cyrl-RS" b="1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sr-Cyrl-RS" b="1" dirty="0">
                <a:latin typeface="Comic Sans MS" panose="030F0702030302020204" pitchFamily="66" charset="0"/>
              </a:rPr>
              <a:t>-</a:t>
            </a:r>
            <a:r>
              <a:rPr lang="en-US" b="1" dirty="0" err="1">
                <a:latin typeface="Comic Sans MS" panose="030F0702030302020204" pitchFamily="66" charset="0"/>
              </a:rPr>
              <a:t>припадност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осетљивим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групама</a:t>
            </a:r>
            <a:r>
              <a:rPr lang="en-US" b="1" dirty="0">
                <a:latin typeface="Comic Sans MS" panose="030F0702030302020204" pitchFamily="66" charset="0"/>
              </a:rPr>
              <a:t>, </a:t>
            </a:r>
            <a:endParaRPr lang="sr-Cyrl-RS" b="1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sr-Cyrl-RS" b="1" dirty="0">
                <a:latin typeface="Comic Sans MS" panose="030F0702030302020204" pitchFamily="66" charset="0"/>
              </a:rPr>
              <a:t>-</a:t>
            </a:r>
            <a:r>
              <a:rPr lang="en-US" b="1" dirty="0" err="1">
                <a:latin typeface="Comic Sans MS" panose="030F0702030302020204" pitchFamily="66" charset="0"/>
              </a:rPr>
              <a:t>статус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мигранта</a:t>
            </a:r>
            <a:r>
              <a:rPr lang="en-US" b="1" dirty="0">
                <a:latin typeface="Comic Sans MS" panose="030F0702030302020204" pitchFamily="66" charset="0"/>
              </a:rPr>
              <a:t>/</a:t>
            </a:r>
            <a:r>
              <a:rPr lang="en-US" b="1" dirty="0" err="1">
                <a:latin typeface="Comic Sans MS" panose="030F0702030302020204" pitchFamily="66" charset="0"/>
              </a:rPr>
              <a:t>избеглице</a:t>
            </a:r>
            <a:r>
              <a:rPr lang="en-US" b="1" dirty="0">
                <a:latin typeface="Comic Sans MS" panose="030F0702030302020204" pitchFamily="66" charset="0"/>
              </a:rPr>
              <a:t>, </a:t>
            </a:r>
            <a:endParaRPr lang="sr-Cyrl-RS" b="1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sr-Cyrl-RS" b="1" dirty="0">
                <a:latin typeface="Comic Sans MS" panose="030F0702030302020204" pitchFamily="66" charset="0"/>
              </a:rPr>
              <a:t>-</a:t>
            </a:r>
            <a:r>
              <a:rPr lang="en-US" b="1" dirty="0" err="1">
                <a:latin typeface="Comic Sans MS" panose="030F0702030302020204" pitchFamily="66" charset="0"/>
              </a:rPr>
              <a:t>изложеност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насиљу</a:t>
            </a:r>
            <a:r>
              <a:rPr lang="en-US" b="1" dirty="0">
                <a:latin typeface="Comic Sans MS" panose="030F0702030302020204" pitchFamily="66" charset="0"/>
              </a:rPr>
              <a:t> и </a:t>
            </a:r>
            <a:r>
              <a:rPr lang="en-US" b="1" dirty="0" err="1">
                <a:latin typeface="Comic Sans MS" panose="030F0702030302020204" pitchFamily="66" charset="0"/>
              </a:rPr>
              <a:t>дискриминацији</a:t>
            </a:r>
            <a:r>
              <a:rPr lang="en-US" b="1" dirty="0">
                <a:latin typeface="Comic Sans MS" panose="030F0702030302020204" pitchFamily="66" charset="0"/>
              </a:rPr>
              <a:t>, </a:t>
            </a:r>
            <a:endParaRPr lang="sr-Cyrl-RS" b="1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sr-Cyrl-RS" b="1" dirty="0">
                <a:latin typeface="Comic Sans MS" panose="030F0702030302020204" pitchFamily="66" charset="0"/>
              </a:rPr>
              <a:t>-изложеност </a:t>
            </a:r>
            <a:r>
              <a:rPr lang="en-US" b="1" dirty="0" err="1">
                <a:latin typeface="Comic Sans MS" panose="030F0702030302020204" pitchFamily="66" charset="0"/>
              </a:rPr>
              <a:t>насиљу</a:t>
            </a:r>
            <a:r>
              <a:rPr lang="en-US" b="1" dirty="0">
                <a:latin typeface="Comic Sans MS" panose="030F0702030302020204" pitchFamily="66" charset="0"/>
              </a:rPr>
              <a:t> у </a:t>
            </a:r>
            <a:r>
              <a:rPr lang="en-US" b="1" dirty="0" err="1">
                <a:latin typeface="Comic Sans MS" panose="030F0702030302020204" pitchFamily="66" charset="0"/>
              </a:rPr>
              <a:t>породици</a:t>
            </a:r>
            <a:r>
              <a:rPr lang="en-US" b="1" dirty="0">
                <a:latin typeface="Comic Sans MS" panose="030F0702030302020204" pitchFamily="66" charset="0"/>
              </a:rPr>
              <a:t>, </a:t>
            </a:r>
            <a:endParaRPr lang="sr-Cyrl-RS" b="1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sr-Cyrl-RS" b="1" dirty="0">
                <a:latin typeface="Comic Sans MS" panose="030F0702030302020204" pitchFamily="66" charset="0"/>
              </a:rPr>
              <a:t>-</a:t>
            </a:r>
            <a:r>
              <a:rPr lang="en-US" b="1" dirty="0" err="1">
                <a:latin typeface="Comic Sans MS" panose="030F0702030302020204" pitchFamily="66" charset="0"/>
              </a:rPr>
              <a:t>занемаривање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потреба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ученика</a:t>
            </a:r>
            <a:r>
              <a:rPr lang="en-US" b="1" dirty="0">
                <a:latin typeface="Comic Sans MS" panose="030F0702030302020204" pitchFamily="66" charset="0"/>
              </a:rPr>
              <a:t>, </a:t>
            </a:r>
            <a:endParaRPr lang="sr-Cyrl-RS" b="1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sr-Cyrl-RS" b="1" dirty="0">
                <a:latin typeface="Comic Sans MS" panose="030F0702030302020204" pitchFamily="66" charset="0"/>
              </a:rPr>
              <a:t>-</a:t>
            </a:r>
            <a:r>
              <a:rPr lang="en-US" b="1" dirty="0" err="1">
                <a:latin typeface="Comic Sans MS" panose="030F0702030302020204" pitchFamily="66" charset="0"/>
              </a:rPr>
              <a:t>социјална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изолација</a:t>
            </a:r>
            <a:r>
              <a:rPr lang="en-US" b="1" dirty="0">
                <a:latin typeface="Comic Sans MS" panose="030F0702030302020204" pitchFamily="66" charset="0"/>
              </a:rPr>
              <a:t>, </a:t>
            </a:r>
            <a:endParaRPr lang="sr-Cyrl-RS" b="1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sr-Cyrl-RS" b="1" dirty="0">
                <a:latin typeface="Comic Sans MS" panose="030F0702030302020204" pitchFamily="66" charset="0"/>
              </a:rPr>
              <a:t>-</a:t>
            </a:r>
            <a:r>
              <a:rPr lang="en-US" b="1" dirty="0" err="1">
                <a:latin typeface="Comic Sans MS" panose="030F0702030302020204" pitchFamily="66" charset="0"/>
              </a:rPr>
              <a:t>менталне</a:t>
            </a:r>
            <a:r>
              <a:rPr lang="en-US" b="1" dirty="0">
                <a:latin typeface="Comic Sans MS" panose="030F0702030302020204" pitchFamily="66" charset="0"/>
              </a:rPr>
              <a:t> и </a:t>
            </a:r>
            <a:r>
              <a:rPr lang="en-US" b="1" dirty="0" err="1">
                <a:latin typeface="Comic Sans MS" panose="030F0702030302020204" pitchFamily="66" charset="0"/>
              </a:rPr>
              <a:t>физичке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сметње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ученика</a:t>
            </a:r>
            <a:r>
              <a:rPr lang="en-US" b="1" dirty="0">
                <a:latin typeface="Comic Sans MS" panose="030F0702030302020204" pitchFamily="66" charset="0"/>
              </a:rPr>
              <a:t>, </a:t>
            </a:r>
            <a:endParaRPr lang="sr-Cyrl-RS" b="1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sr-Cyrl-RS" b="1" dirty="0">
                <a:latin typeface="Comic Sans MS" panose="030F0702030302020204" pitchFamily="66" charset="0"/>
              </a:rPr>
              <a:t>-</a:t>
            </a:r>
            <a:r>
              <a:rPr lang="en-US" b="1" dirty="0" err="1">
                <a:latin typeface="Comic Sans MS" panose="030F0702030302020204" pitchFamily="66" charset="0"/>
              </a:rPr>
              <a:t>злоупотреба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психоактивних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контролисаних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супстанци</a:t>
            </a:r>
            <a:r>
              <a:rPr lang="en-US" b="1" dirty="0">
                <a:latin typeface="Comic Sans MS" panose="030F0702030302020204" pitchFamily="66" charset="0"/>
              </a:rPr>
              <a:t>, </a:t>
            </a:r>
            <a:endParaRPr lang="sr-Cyrl-RS" b="1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sr-Cyrl-RS" b="1" dirty="0">
                <a:latin typeface="Comic Sans MS" panose="030F0702030302020204" pitchFamily="66" charset="0"/>
              </a:rPr>
              <a:t>-</a:t>
            </a:r>
            <a:r>
              <a:rPr lang="en-US" b="1" dirty="0" err="1">
                <a:latin typeface="Comic Sans MS" panose="030F0702030302020204" pitchFamily="66" charset="0"/>
              </a:rPr>
              <a:t>склоност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разним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видовима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антисоцијалног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latin typeface="Comic Sans MS" panose="030F0702030302020204" pitchFamily="66" charset="0"/>
              </a:rPr>
              <a:t>понашања</a:t>
            </a:r>
            <a:r>
              <a:rPr lang="en-US" b="1" dirty="0">
                <a:latin typeface="Comic Sans MS" panose="030F0702030302020204" pitchFamily="66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38051263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364</TotalTime>
  <Words>1513</Words>
  <Application>Microsoft Office PowerPoint</Application>
  <PresentationFormat>Widescreen</PresentationFormat>
  <Paragraphs>109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Century Gothic</vt:lpstr>
      <vt:lpstr>Comic Sans MS</vt:lpstr>
      <vt:lpstr>Wingdings 3</vt:lpstr>
      <vt:lpstr>Wisp</vt:lpstr>
      <vt:lpstr>Трговина људима</vt:lpstr>
      <vt:lpstr>PowerPoint Presentation</vt:lpstr>
      <vt:lpstr>Најчешћи облици трговине људима </vt:lpstr>
      <vt:lpstr>Најчешћи облици трговине људима </vt:lpstr>
      <vt:lpstr>PowerPoint Presentation</vt:lpstr>
      <vt:lpstr>Трговци људима</vt:lpstr>
      <vt:lpstr>Начини на који трговци људима контролишу своје жртве</vt:lpstr>
      <vt:lpstr>Жртве трговине људима</vt:lpstr>
      <vt:lpstr>Фактори ризика</vt:lpstr>
      <vt:lpstr>PowerPoint Presentation</vt:lpstr>
      <vt:lpstr>Промене у функционисању детета, на које треба обратити пажњу</vt:lpstr>
      <vt:lpstr>Промене у функционисању детета, на које треба обратити пажњу</vt:lpstr>
      <vt:lpstr>Листа индикатора за прелиминарну идентификацију ученика који су потенцијалне жртве трговине људима</vt:lpstr>
      <vt:lpstr>Листа индикатора за прелиминарну идентификацију ученика који су потенцијалне жртве трговине људима</vt:lpstr>
      <vt:lpstr>I  ПОНАШАЊЕ УЧЕНИКА </vt:lpstr>
      <vt:lpstr>II КОМУНИКАЦИЈА УЧЕНИКА/ЦЕ И УСПОСТАВЉАЊЕ ОДНОСА СА  ДРУГИМА </vt:lpstr>
      <vt:lpstr>IV ЗДРАВЉЕ УЧЕНИКА/ЦЕ </vt:lpstr>
      <vt:lpstr>ВЕЖБА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Трговина људима  /безбедно понашање на интернету/</dc:title>
  <dc:creator>Windows User</dc:creator>
  <cp:lastModifiedBy>AleksaE</cp:lastModifiedBy>
  <cp:revision>26</cp:revision>
  <dcterms:created xsi:type="dcterms:W3CDTF">2022-02-08T20:26:10Z</dcterms:created>
  <dcterms:modified xsi:type="dcterms:W3CDTF">2026-05-06T09:56:37Z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32040b8e-717d-4e3a-9352-4654d81b6a15</vt:lpwstr>
  </property>
</Properties>
</file>